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6" r:id="rId2"/>
  </p:sldMasterIdLst>
  <p:notesMasterIdLst>
    <p:notesMasterId r:id="rId17"/>
  </p:notesMasterIdLst>
  <p:sldIdLst>
    <p:sldId id="394" r:id="rId3"/>
    <p:sldId id="381" r:id="rId4"/>
    <p:sldId id="383" r:id="rId5"/>
    <p:sldId id="384" r:id="rId6"/>
    <p:sldId id="385" r:id="rId7"/>
    <p:sldId id="396" r:id="rId8"/>
    <p:sldId id="397" r:id="rId9"/>
    <p:sldId id="392" r:id="rId10"/>
    <p:sldId id="389" r:id="rId11"/>
    <p:sldId id="391" r:id="rId12"/>
    <p:sldId id="393" r:id="rId13"/>
    <p:sldId id="398" r:id="rId14"/>
    <p:sldId id="399" r:id="rId15"/>
    <p:sldId id="34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Fira Sans Extra Condensed Medium" panose="020B0604020202020204" charset="0"/>
      <p:regular r:id="rId22"/>
      <p:bold r:id="rId23"/>
      <p:italic r:id="rId24"/>
      <p:boldItalic r:id="rId25"/>
    </p:embeddedFont>
    <p:embeddedFont>
      <p:font typeface="Verdana" panose="020B0604030504040204" pitchFamily="34" charset="0"/>
      <p:regular r:id="rId26"/>
      <p:bold r:id="rId27"/>
      <p:italic r:id="rId28"/>
      <p:boldItalic r:id="rId29"/>
    </p:embeddedFont>
    <p:embeddedFont>
      <p:font typeface="Rockwell" panose="02060603020205020403" pitchFamily="18" charset="0"/>
      <p:regular r:id="rId30"/>
      <p:bold r:id="rId31"/>
      <p:italic r:id="rId32"/>
      <p:boldItalic r:id="rId33"/>
    </p:embeddedFont>
    <p:embeddedFont>
      <p:font typeface="Fira Sans Condensed ExtraBold" panose="020B0604020202020204" charset="0"/>
      <p:bold r:id="rId34"/>
      <p:boldItalic r:id="rId35"/>
    </p:embeddedFont>
    <p:embeddedFont>
      <p:font typeface="Fira Sans" panose="020B0604020202020204" charset="0"/>
      <p:regular r:id="rId36"/>
      <p:bold r:id="rId37"/>
      <p:italic r:id="rId38"/>
      <p:boldItalic r:id="rId39"/>
    </p:embeddedFont>
    <p:embeddedFont>
      <p:font typeface="Fira Sans Condensed" panose="020B0604020202020204" charset="0"/>
      <p:regular r:id="rId40"/>
      <p:bold r:id="rId41"/>
      <p:italic r:id="rId42"/>
      <p:boldItalic r:id="rId43"/>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yanto Sulaiman" initials="SS" lastIdx="1" clrIdx="0">
    <p:extLst>
      <p:ext uri="{19B8F6BF-5375-455C-9EA6-DF929625EA0E}">
        <p15:presenceInfo xmlns:p15="http://schemas.microsoft.com/office/powerpoint/2012/main" userId="0fdfd726feb85e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9F3"/>
    <a:srgbClr val="FFE777"/>
    <a:srgbClr val="79D5CC"/>
    <a:srgbClr val="FB8B62"/>
    <a:srgbClr val="002F8E"/>
    <a:srgbClr val="6B6AEA"/>
    <a:srgbClr val="86D9D1"/>
    <a:srgbClr val="A6CFF4"/>
    <a:srgbClr val="87CEEB"/>
    <a:srgbClr val="FFF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5" autoAdjust="0"/>
    <p:restoredTop sz="94622" autoAdjust="0"/>
  </p:normalViewPr>
  <p:slideViewPr>
    <p:cSldViewPr>
      <p:cViewPr varScale="1">
        <p:scale>
          <a:sx n="86" d="100"/>
          <a:sy n="86" d="100"/>
        </p:scale>
        <p:origin x="636" y="-96"/>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viewProps" Target="viewProps.xml"/><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18F3A-4734-42F6-B605-DBAABB3A0D35}" type="datetimeFigureOut">
              <a:rPr lang="en-ID" smtClean="0"/>
              <a:t>06/03/2024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5BD53-C7B2-42BA-ABE9-04EF2E0E8946}" type="slidenum">
              <a:rPr lang="en-ID" smtClean="0"/>
              <a:t>‹#›</a:t>
            </a:fld>
            <a:endParaRPr lang="en-ID"/>
          </a:p>
        </p:txBody>
      </p:sp>
    </p:spTree>
    <p:extLst>
      <p:ext uri="{BB962C8B-B14F-4D97-AF65-F5344CB8AC3E}">
        <p14:creationId xmlns:p14="http://schemas.microsoft.com/office/powerpoint/2010/main" val="375064720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84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46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787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89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784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972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985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01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266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11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00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05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670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28"/>
        <p:cNvGrpSpPr/>
        <p:nvPr/>
      </p:nvGrpSpPr>
      <p:grpSpPr>
        <a:xfrm>
          <a:off x="0" y="0"/>
          <a:ext cx="0" cy="0"/>
          <a:chOff x="0" y="0"/>
          <a:chExt cx="0" cy="0"/>
        </a:xfrm>
      </p:grpSpPr>
      <p:pic>
        <p:nvPicPr>
          <p:cNvPr id="529" name="Google Shape;529;p24"/>
          <p:cNvPicPr preferRelativeResize="0"/>
          <p:nvPr/>
        </p:nvPicPr>
        <p:blipFill>
          <a:blip r:embed="rId2">
            <a:alphaModFix amt="40000"/>
          </a:blip>
          <a:stretch>
            <a:fillRect/>
          </a:stretch>
        </p:blipFill>
        <p:spPr>
          <a:xfrm>
            <a:off x="892" y="2"/>
            <a:ext cx="9142225" cy="5143501"/>
          </a:xfrm>
          <a:prstGeom prst="rect">
            <a:avLst/>
          </a:prstGeom>
          <a:noFill/>
          <a:ln>
            <a:noFill/>
          </a:ln>
        </p:spPr>
      </p:pic>
    </p:spTree>
    <p:extLst>
      <p:ext uri="{BB962C8B-B14F-4D97-AF65-F5344CB8AC3E}">
        <p14:creationId xmlns:p14="http://schemas.microsoft.com/office/powerpoint/2010/main" val="412097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2773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5136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5524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984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28"/>
        <p:cNvGrpSpPr/>
        <p:nvPr/>
      </p:nvGrpSpPr>
      <p:grpSpPr>
        <a:xfrm>
          <a:off x="0" y="0"/>
          <a:ext cx="0" cy="0"/>
          <a:chOff x="0" y="0"/>
          <a:chExt cx="0" cy="0"/>
        </a:xfrm>
      </p:grpSpPr>
      <p:pic>
        <p:nvPicPr>
          <p:cNvPr id="529" name="Google Shape;529;p24"/>
          <p:cNvPicPr preferRelativeResize="0"/>
          <p:nvPr/>
        </p:nvPicPr>
        <p:blipFill>
          <a:blip r:embed="rId2">
            <a:alphaModFix amt="40000"/>
          </a:blip>
          <a:stretch>
            <a:fillRect/>
          </a:stretch>
        </p:blipFill>
        <p:spPr>
          <a:xfrm>
            <a:off x="892" y="2"/>
            <a:ext cx="9142225" cy="5143501"/>
          </a:xfrm>
          <a:prstGeom prst="rect">
            <a:avLst/>
          </a:prstGeom>
          <a:noFill/>
          <a:ln>
            <a:noFill/>
          </a:ln>
        </p:spPr>
      </p:pic>
    </p:spTree>
    <p:extLst>
      <p:ext uri="{BB962C8B-B14F-4D97-AF65-F5344CB8AC3E}">
        <p14:creationId xmlns:p14="http://schemas.microsoft.com/office/powerpoint/2010/main" val="30246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6"/>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548141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698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071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078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799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537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7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9131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6"/>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6"/>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extLst>
      <p:ext uri="{BB962C8B-B14F-4D97-AF65-F5344CB8AC3E}">
        <p14:creationId xmlns:p14="http://schemas.microsoft.com/office/powerpoint/2010/main" val="2107802370"/>
      </p:ext>
    </p:extLst>
  </p:cSld>
  <p:clrMap bg1="lt1" tx1="dk1" bg2="dk2" tx2="lt2" accent1="accent1" accent2="accent2" accent3="accent3" accent4="accent4" accent5="accent5" accent6="accent6" hlink="hlink" folHlink="folHlink"/>
  <p:sldLayoutIdLst>
    <p:sldLayoutId id="2147483661"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453783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96" r:id="rId12"/>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18.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8.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xmlns="" id="{B9B3E28A-80B4-163B-56B7-2CC527E03299}"/>
              </a:ext>
            </a:extLst>
          </p:cNvPr>
          <p:cNvSpPr/>
          <p:nvPr/>
        </p:nvSpPr>
        <p:spPr>
          <a:xfrm>
            <a:off x="516154" y="514350"/>
            <a:ext cx="8163224" cy="4043585"/>
          </a:xfrm>
          <a:custGeom>
            <a:avLst/>
            <a:gdLst/>
            <a:ahLst/>
            <a:cxnLst/>
            <a:rect l="l" t="t" r="r" b="b"/>
            <a:pathLst>
              <a:path w="16326447" h="8087169">
                <a:moveTo>
                  <a:pt x="0" y="0"/>
                </a:moveTo>
                <a:lnTo>
                  <a:pt x="16326447" y="0"/>
                </a:lnTo>
                <a:lnTo>
                  <a:pt x="16326447" y="8087169"/>
                </a:lnTo>
                <a:lnTo>
                  <a:pt x="0" y="80871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Freeform 5">
            <a:extLst>
              <a:ext uri="{FF2B5EF4-FFF2-40B4-BE49-F238E27FC236}">
                <a16:creationId xmlns:a16="http://schemas.microsoft.com/office/drawing/2014/main" xmlns="" id="{83471356-FECF-862F-F0F2-8A75ADE25390}"/>
              </a:ext>
            </a:extLst>
          </p:cNvPr>
          <p:cNvSpPr/>
          <p:nvPr/>
        </p:nvSpPr>
        <p:spPr>
          <a:xfrm rot="5958362">
            <a:off x="3740909" y="1214705"/>
            <a:ext cx="6651911" cy="2341967"/>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A6CFF4"/>
          </a:solidFill>
          <a:ln w="12700">
            <a:noFill/>
          </a:ln>
        </p:spPr>
      </p:sp>
      <p:sp>
        <p:nvSpPr>
          <p:cNvPr id="7" name="Freeform 7">
            <a:extLst>
              <a:ext uri="{FF2B5EF4-FFF2-40B4-BE49-F238E27FC236}">
                <a16:creationId xmlns:a16="http://schemas.microsoft.com/office/drawing/2014/main" xmlns="" id="{A0B28458-5352-F15E-ED6E-CE598EA34E7F}"/>
              </a:ext>
            </a:extLst>
          </p:cNvPr>
          <p:cNvSpPr/>
          <p:nvPr/>
        </p:nvSpPr>
        <p:spPr>
          <a:xfrm>
            <a:off x="2532224" y="784930"/>
            <a:ext cx="4976922" cy="2171700"/>
          </a:xfrm>
          <a:custGeom>
            <a:avLst/>
            <a:gdLst/>
            <a:ahLst/>
            <a:cxnLst/>
            <a:rect l="l" t="t" r="r" b="b"/>
            <a:pathLst>
              <a:path w="10457425" h="4651325">
                <a:moveTo>
                  <a:pt x="0" y="0"/>
                </a:moveTo>
                <a:lnTo>
                  <a:pt x="10457425" y="0"/>
                </a:lnTo>
                <a:lnTo>
                  <a:pt x="10457425" y="4651325"/>
                </a:lnTo>
                <a:lnTo>
                  <a:pt x="0" y="4651325"/>
                </a:lnTo>
                <a:lnTo>
                  <a:pt x="0" y="0"/>
                </a:lnTo>
                <a:close/>
              </a:path>
            </a:pathLst>
          </a:custGeom>
          <a:blipFill>
            <a:blip r:embed="rId5"/>
            <a:stretch>
              <a:fillRect/>
            </a:stretch>
          </a:blipFill>
        </p:spPr>
      </p:sp>
      <p:pic>
        <p:nvPicPr>
          <p:cNvPr id="28" name="Picture 27">
            <a:extLst>
              <a:ext uri="{FF2B5EF4-FFF2-40B4-BE49-F238E27FC236}">
                <a16:creationId xmlns:a16="http://schemas.microsoft.com/office/drawing/2014/main" xmlns="" id="{593DF90D-D9DF-CAEC-3195-613C1E3B13BB}"/>
              </a:ext>
            </a:extLst>
          </p:cNvPr>
          <p:cNvPicPr>
            <a:picLocks noChangeAspect="1"/>
          </p:cNvPicPr>
          <p:nvPr/>
        </p:nvPicPr>
        <p:blipFill>
          <a:blip r:embed="rId6"/>
          <a:stretch>
            <a:fillRect/>
          </a:stretch>
        </p:blipFill>
        <p:spPr>
          <a:xfrm>
            <a:off x="289595" y="3237308"/>
            <a:ext cx="5854143" cy="733976"/>
          </a:xfrm>
          <a:prstGeom prst="rect">
            <a:avLst/>
          </a:prstGeom>
        </p:spPr>
      </p:pic>
      <p:sp>
        <p:nvSpPr>
          <p:cNvPr id="32" name="Freeform 18">
            <a:extLst>
              <a:ext uri="{FF2B5EF4-FFF2-40B4-BE49-F238E27FC236}">
                <a16:creationId xmlns:a16="http://schemas.microsoft.com/office/drawing/2014/main" xmlns="" id="{A6EEEF34-8371-72D7-D642-07BE1A40B926}"/>
              </a:ext>
            </a:extLst>
          </p:cNvPr>
          <p:cNvSpPr/>
          <p:nvPr/>
        </p:nvSpPr>
        <p:spPr>
          <a:xfrm rot="7285664" flipH="1" flipV="1">
            <a:off x="5405161" y="2432792"/>
            <a:ext cx="2868827" cy="1954388"/>
          </a:xfrm>
          <a:custGeom>
            <a:avLst/>
            <a:gdLst/>
            <a:ahLst/>
            <a:cxnLst/>
            <a:rect l="l" t="t" r="r" b="b"/>
            <a:pathLst>
              <a:path w="3471281" h="2364810">
                <a:moveTo>
                  <a:pt x="3471281" y="2364810"/>
                </a:moveTo>
                <a:lnTo>
                  <a:pt x="0" y="2364810"/>
                </a:lnTo>
                <a:lnTo>
                  <a:pt x="0" y="0"/>
                </a:lnTo>
                <a:lnTo>
                  <a:pt x="3471281" y="0"/>
                </a:lnTo>
                <a:lnTo>
                  <a:pt x="3471281" y="2364810"/>
                </a:lnTo>
                <a:close/>
              </a:path>
            </a:pathLst>
          </a:custGeom>
          <a:blipFill>
            <a:blip r:embed="rId7">
              <a:extLst>
                <a:ext uri="{96DAC541-7B7A-43D3-8B79-37D633B846F1}">
                  <asvg:svgBlip xmlns:asvg="http://schemas.microsoft.com/office/drawing/2016/SVG/main" xmlns="" r:embed="rId10"/>
                </a:ext>
              </a:extLst>
            </a:blip>
            <a:stretch>
              <a:fillRect/>
            </a:stretch>
          </a:blipFill>
        </p:spPr>
      </p:sp>
      <p:sp>
        <p:nvSpPr>
          <p:cNvPr id="5" name="TextBox 4"/>
          <p:cNvSpPr txBox="1"/>
          <p:nvPr/>
        </p:nvSpPr>
        <p:spPr>
          <a:xfrm>
            <a:off x="381000" y="3771229"/>
            <a:ext cx="1929668" cy="400110"/>
          </a:xfrm>
          <a:prstGeom prst="rect">
            <a:avLst/>
          </a:prstGeom>
          <a:noFill/>
        </p:spPr>
        <p:txBody>
          <a:bodyPr wrap="square" rtlCol="0">
            <a:spAutoFit/>
          </a:bodyPr>
          <a:lstStyle/>
          <a:p>
            <a:r>
              <a:rPr lang="en-US" sz="2000" dirty="0" smtClean="0">
                <a:latin typeface="Rockwell" panose="02060603020205020403" pitchFamily="18" charset="0"/>
              </a:rPr>
              <a:t>Fadzal Ikhtiar</a:t>
            </a:r>
            <a:endParaRPr lang="en-US" sz="2000" dirty="0">
              <a:latin typeface="Rockwell" panose="02060603020205020403" pitchFamily="18" charset="0"/>
            </a:endParaRPr>
          </a:p>
        </p:txBody>
      </p:sp>
    </p:spTree>
    <p:extLst>
      <p:ext uri="{BB962C8B-B14F-4D97-AF65-F5344CB8AC3E}">
        <p14:creationId xmlns:p14="http://schemas.microsoft.com/office/powerpoint/2010/main" val="2129645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a:extLst>
              <a:ext uri="{FF2B5EF4-FFF2-40B4-BE49-F238E27FC236}">
                <a16:creationId xmlns:a16="http://schemas.microsoft.com/office/drawing/2014/main" xmlns="" id="{10C7F895-8404-E13F-2C83-8AE0B97DFF75}"/>
              </a:ext>
            </a:extLst>
          </p:cNvPr>
          <p:cNvSpPr/>
          <p:nvPr/>
        </p:nvSpPr>
        <p:spPr>
          <a:xfrm>
            <a:off x="0" y="1816982"/>
            <a:ext cx="2702377" cy="3332868"/>
          </a:xfrm>
          <a:custGeom>
            <a:avLst/>
            <a:gdLst/>
            <a:ahLst/>
            <a:cxnLst>
              <a:cxn ang="0">
                <a:pos x="wd2" y="hd2"/>
              </a:cxn>
              <a:cxn ang="5400000">
                <a:pos x="wd2" y="hd2"/>
              </a:cxn>
              <a:cxn ang="10800000">
                <a:pos x="wd2" y="hd2"/>
              </a:cxn>
              <a:cxn ang="16200000">
                <a:pos x="wd2" y="hd2"/>
              </a:cxn>
            </a:cxnLst>
            <a:rect l="0" t="0" r="r" b="b"/>
            <a:pathLst>
              <a:path w="21397" h="21546" extrusionOk="0">
                <a:moveTo>
                  <a:pt x="148" y="9744"/>
                </a:moveTo>
                <a:cubicBezTo>
                  <a:pt x="174" y="10446"/>
                  <a:pt x="271" y="11123"/>
                  <a:pt x="645" y="11748"/>
                </a:cubicBezTo>
                <a:cubicBezTo>
                  <a:pt x="988" y="12310"/>
                  <a:pt x="1180" y="12911"/>
                  <a:pt x="1325" y="13535"/>
                </a:cubicBezTo>
                <a:cubicBezTo>
                  <a:pt x="1437" y="14016"/>
                  <a:pt x="1544" y="14506"/>
                  <a:pt x="1913" y="14910"/>
                </a:cubicBezTo>
                <a:cubicBezTo>
                  <a:pt x="1967" y="14967"/>
                  <a:pt x="1988" y="15049"/>
                  <a:pt x="2004" y="15121"/>
                </a:cubicBezTo>
                <a:cubicBezTo>
                  <a:pt x="2058" y="15381"/>
                  <a:pt x="2197" y="15592"/>
                  <a:pt x="2389" y="15789"/>
                </a:cubicBezTo>
                <a:cubicBezTo>
                  <a:pt x="2518" y="15924"/>
                  <a:pt x="2614" y="16082"/>
                  <a:pt x="2662" y="16255"/>
                </a:cubicBezTo>
                <a:cubicBezTo>
                  <a:pt x="2721" y="16457"/>
                  <a:pt x="2732" y="16669"/>
                  <a:pt x="2732" y="16875"/>
                </a:cubicBezTo>
                <a:cubicBezTo>
                  <a:pt x="2727" y="17226"/>
                  <a:pt x="2737" y="17567"/>
                  <a:pt x="2866" y="17904"/>
                </a:cubicBezTo>
                <a:cubicBezTo>
                  <a:pt x="2898" y="17990"/>
                  <a:pt x="2887" y="18129"/>
                  <a:pt x="2823" y="18197"/>
                </a:cubicBezTo>
                <a:cubicBezTo>
                  <a:pt x="2636" y="18399"/>
                  <a:pt x="2416" y="18576"/>
                  <a:pt x="2213" y="18769"/>
                </a:cubicBezTo>
                <a:cubicBezTo>
                  <a:pt x="2117" y="18860"/>
                  <a:pt x="1977" y="18951"/>
                  <a:pt x="1956" y="19057"/>
                </a:cubicBezTo>
                <a:cubicBezTo>
                  <a:pt x="1903" y="19316"/>
                  <a:pt x="1886" y="19590"/>
                  <a:pt x="1892" y="19855"/>
                </a:cubicBezTo>
                <a:cubicBezTo>
                  <a:pt x="1892" y="19999"/>
                  <a:pt x="1892" y="20119"/>
                  <a:pt x="1774" y="20220"/>
                </a:cubicBezTo>
                <a:cubicBezTo>
                  <a:pt x="1565" y="20398"/>
                  <a:pt x="1405" y="20623"/>
                  <a:pt x="1341" y="20878"/>
                </a:cubicBezTo>
                <a:cubicBezTo>
                  <a:pt x="1309" y="21013"/>
                  <a:pt x="1223" y="21133"/>
                  <a:pt x="1159" y="21258"/>
                </a:cubicBezTo>
                <a:cubicBezTo>
                  <a:pt x="1127" y="21325"/>
                  <a:pt x="1052" y="21450"/>
                  <a:pt x="1004" y="21546"/>
                </a:cubicBezTo>
                <a:lnTo>
                  <a:pt x="14032" y="21546"/>
                </a:lnTo>
                <a:cubicBezTo>
                  <a:pt x="14032" y="21277"/>
                  <a:pt x="14070" y="20998"/>
                  <a:pt x="14128" y="20734"/>
                </a:cubicBezTo>
                <a:lnTo>
                  <a:pt x="14305" y="20335"/>
                </a:lnTo>
                <a:cubicBezTo>
                  <a:pt x="13850" y="20249"/>
                  <a:pt x="13251" y="19970"/>
                  <a:pt x="13251" y="19970"/>
                </a:cubicBezTo>
                <a:cubicBezTo>
                  <a:pt x="13513" y="20013"/>
                  <a:pt x="13781" y="20052"/>
                  <a:pt x="14021" y="20085"/>
                </a:cubicBezTo>
                <a:cubicBezTo>
                  <a:pt x="14166" y="20104"/>
                  <a:pt x="14316" y="20124"/>
                  <a:pt x="14460" y="20138"/>
                </a:cubicBezTo>
                <a:cubicBezTo>
                  <a:pt x="15113" y="20201"/>
                  <a:pt x="16188" y="20210"/>
                  <a:pt x="16847" y="20176"/>
                </a:cubicBezTo>
                <a:cubicBezTo>
                  <a:pt x="17200" y="20162"/>
                  <a:pt x="17558" y="20138"/>
                  <a:pt x="17911" y="20109"/>
                </a:cubicBezTo>
                <a:cubicBezTo>
                  <a:pt x="18564" y="20056"/>
                  <a:pt x="19035" y="19734"/>
                  <a:pt x="19377" y="19249"/>
                </a:cubicBezTo>
                <a:cubicBezTo>
                  <a:pt x="19549" y="19014"/>
                  <a:pt x="19613" y="18759"/>
                  <a:pt x="19532" y="18480"/>
                </a:cubicBezTo>
                <a:cubicBezTo>
                  <a:pt x="19468" y="18259"/>
                  <a:pt x="19388" y="18043"/>
                  <a:pt x="19351" y="17817"/>
                </a:cubicBezTo>
                <a:cubicBezTo>
                  <a:pt x="19324" y="17663"/>
                  <a:pt x="19351" y="17418"/>
                  <a:pt x="19415" y="17274"/>
                </a:cubicBezTo>
                <a:cubicBezTo>
                  <a:pt x="19506" y="17058"/>
                  <a:pt x="19613" y="16846"/>
                  <a:pt x="19709" y="16630"/>
                </a:cubicBezTo>
                <a:cubicBezTo>
                  <a:pt x="19736" y="16572"/>
                  <a:pt x="19768" y="16505"/>
                  <a:pt x="19763" y="16443"/>
                </a:cubicBezTo>
                <a:cubicBezTo>
                  <a:pt x="19746" y="16270"/>
                  <a:pt x="19896" y="16207"/>
                  <a:pt x="19982" y="16053"/>
                </a:cubicBezTo>
                <a:cubicBezTo>
                  <a:pt x="20201" y="15664"/>
                  <a:pt x="19907" y="15520"/>
                  <a:pt x="19907" y="15520"/>
                </a:cubicBezTo>
                <a:cubicBezTo>
                  <a:pt x="20089" y="15506"/>
                  <a:pt x="20287" y="15280"/>
                  <a:pt x="20265" y="15179"/>
                </a:cubicBezTo>
                <a:cubicBezTo>
                  <a:pt x="20249" y="15083"/>
                  <a:pt x="20057" y="14732"/>
                  <a:pt x="20057" y="14732"/>
                </a:cubicBezTo>
                <a:cubicBezTo>
                  <a:pt x="19896" y="14410"/>
                  <a:pt x="20035" y="14242"/>
                  <a:pt x="20426" y="14170"/>
                </a:cubicBezTo>
                <a:cubicBezTo>
                  <a:pt x="20560" y="14146"/>
                  <a:pt x="20699" y="14127"/>
                  <a:pt x="20833" y="14093"/>
                </a:cubicBezTo>
                <a:cubicBezTo>
                  <a:pt x="21373" y="13958"/>
                  <a:pt x="21571" y="13391"/>
                  <a:pt x="21223" y="12997"/>
                </a:cubicBezTo>
                <a:cubicBezTo>
                  <a:pt x="21079" y="12834"/>
                  <a:pt x="20897" y="12699"/>
                  <a:pt x="20736" y="12550"/>
                </a:cubicBezTo>
                <a:cubicBezTo>
                  <a:pt x="20517" y="12344"/>
                  <a:pt x="20292" y="12142"/>
                  <a:pt x="20094" y="11921"/>
                </a:cubicBezTo>
                <a:cubicBezTo>
                  <a:pt x="19907" y="11709"/>
                  <a:pt x="19757" y="11474"/>
                  <a:pt x="19581" y="11253"/>
                </a:cubicBezTo>
                <a:cubicBezTo>
                  <a:pt x="19126" y="10676"/>
                  <a:pt x="19040" y="10071"/>
                  <a:pt x="19340" y="9408"/>
                </a:cubicBezTo>
                <a:cubicBezTo>
                  <a:pt x="19495" y="9067"/>
                  <a:pt x="19538" y="8706"/>
                  <a:pt x="19345" y="8351"/>
                </a:cubicBezTo>
                <a:cubicBezTo>
                  <a:pt x="19286" y="8240"/>
                  <a:pt x="19286" y="8105"/>
                  <a:pt x="19260" y="7981"/>
                </a:cubicBezTo>
                <a:cubicBezTo>
                  <a:pt x="19238" y="7889"/>
                  <a:pt x="19238" y="7793"/>
                  <a:pt x="19201" y="7707"/>
                </a:cubicBezTo>
                <a:cubicBezTo>
                  <a:pt x="18773" y="6789"/>
                  <a:pt x="18585" y="5794"/>
                  <a:pt x="18034" y="4915"/>
                </a:cubicBezTo>
                <a:cubicBezTo>
                  <a:pt x="17959" y="4799"/>
                  <a:pt x="17970" y="4684"/>
                  <a:pt x="18099" y="4588"/>
                </a:cubicBezTo>
                <a:cubicBezTo>
                  <a:pt x="18147" y="4554"/>
                  <a:pt x="18184" y="4492"/>
                  <a:pt x="18195" y="4439"/>
                </a:cubicBezTo>
                <a:cubicBezTo>
                  <a:pt x="18254" y="4146"/>
                  <a:pt x="18334" y="4079"/>
                  <a:pt x="18671" y="4059"/>
                </a:cubicBezTo>
                <a:cubicBezTo>
                  <a:pt x="18746" y="4055"/>
                  <a:pt x="18821" y="4040"/>
                  <a:pt x="18949" y="4026"/>
                </a:cubicBezTo>
                <a:cubicBezTo>
                  <a:pt x="18735" y="3853"/>
                  <a:pt x="18660" y="3694"/>
                  <a:pt x="18853" y="3526"/>
                </a:cubicBezTo>
                <a:cubicBezTo>
                  <a:pt x="18896" y="3531"/>
                  <a:pt x="18965" y="3550"/>
                  <a:pt x="18981" y="3531"/>
                </a:cubicBezTo>
                <a:cubicBezTo>
                  <a:pt x="19008" y="3502"/>
                  <a:pt x="19008" y="3444"/>
                  <a:pt x="19003" y="3401"/>
                </a:cubicBezTo>
                <a:cubicBezTo>
                  <a:pt x="18997" y="3372"/>
                  <a:pt x="18981" y="3334"/>
                  <a:pt x="18955" y="3315"/>
                </a:cubicBezTo>
                <a:cubicBezTo>
                  <a:pt x="18773" y="3170"/>
                  <a:pt x="18783" y="3002"/>
                  <a:pt x="18837" y="2805"/>
                </a:cubicBezTo>
                <a:cubicBezTo>
                  <a:pt x="18874" y="2680"/>
                  <a:pt x="18906" y="2517"/>
                  <a:pt x="18762" y="2421"/>
                </a:cubicBezTo>
                <a:cubicBezTo>
                  <a:pt x="18505" y="2253"/>
                  <a:pt x="18259" y="2051"/>
                  <a:pt x="17970" y="1955"/>
                </a:cubicBezTo>
                <a:cubicBezTo>
                  <a:pt x="17323" y="1734"/>
                  <a:pt x="16622" y="1642"/>
                  <a:pt x="16001" y="1344"/>
                </a:cubicBezTo>
                <a:cubicBezTo>
                  <a:pt x="15798" y="1248"/>
                  <a:pt x="15589" y="1171"/>
                  <a:pt x="15370" y="1104"/>
                </a:cubicBezTo>
                <a:cubicBezTo>
                  <a:pt x="15033" y="1003"/>
                  <a:pt x="14706" y="849"/>
                  <a:pt x="14359" y="787"/>
                </a:cubicBezTo>
                <a:cubicBezTo>
                  <a:pt x="13679" y="667"/>
                  <a:pt x="12994" y="580"/>
                  <a:pt x="12315" y="479"/>
                </a:cubicBezTo>
                <a:cubicBezTo>
                  <a:pt x="12315" y="359"/>
                  <a:pt x="12288" y="321"/>
                  <a:pt x="12149" y="326"/>
                </a:cubicBezTo>
                <a:cubicBezTo>
                  <a:pt x="11881" y="330"/>
                  <a:pt x="11619" y="359"/>
                  <a:pt x="11352" y="374"/>
                </a:cubicBezTo>
                <a:cubicBezTo>
                  <a:pt x="11266" y="378"/>
                  <a:pt x="11121" y="369"/>
                  <a:pt x="11036" y="350"/>
                </a:cubicBezTo>
                <a:cubicBezTo>
                  <a:pt x="10833" y="306"/>
                  <a:pt x="10629" y="263"/>
                  <a:pt x="10447" y="186"/>
                </a:cubicBezTo>
                <a:cubicBezTo>
                  <a:pt x="9960" y="-16"/>
                  <a:pt x="9473" y="-54"/>
                  <a:pt x="8960" y="76"/>
                </a:cubicBezTo>
                <a:cubicBezTo>
                  <a:pt x="8767" y="124"/>
                  <a:pt x="8569" y="191"/>
                  <a:pt x="8371" y="201"/>
                </a:cubicBezTo>
                <a:cubicBezTo>
                  <a:pt x="7783" y="225"/>
                  <a:pt x="7290" y="451"/>
                  <a:pt x="6809" y="724"/>
                </a:cubicBezTo>
                <a:cubicBezTo>
                  <a:pt x="6611" y="840"/>
                  <a:pt x="6359" y="893"/>
                  <a:pt x="6124" y="941"/>
                </a:cubicBezTo>
                <a:cubicBezTo>
                  <a:pt x="5910" y="984"/>
                  <a:pt x="5691" y="1003"/>
                  <a:pt x="5552" y="1191"/>
                </a:cubicBezTo>
                <a:cubicBezTo>
                  <a:pt x="5519" y="1234"/>
                  <a:pt x="5455" y="1263"/>
                  <a:pt x="5402" y="1282"/>
                </a:cubicBezTo>
                <a:cubicBezTo>
                  <a:pt x="5156" y="1368"/>
                  <a:pt x="4910" y="1455"/>
                  <a:pt x="4658" y="1522"/>
                </a:cubicBezTo>
                <a:cubicBezTo>
                  <a:pt x="4546" y="1551"/>
                  <a:pt x="4423" y="1541"/>
                  <a:pt x="4300" y="1546"/>
                </a:cubicBezTo>
                <a:cubicBezTo>
                  <a:pt x="4273" y="1508"/>
                  <a:pt x="4246" y="1474"/>
                  <a:pt x="4219" y="1436"/>
                </a:cubicBezTo>
                <a:cubicBezTo>
                  <a:pt x="4337" y="1359"/>
                  <a:pt x="4455" y="1287"/>
                  <a:pt x="4610" y="1191"/>
                </a:cubicBezTo>
                <a:cubicBezTo>
                  <a:pt x="4353" y="1239"/>
                  <a:pt x="4107" y="1234"/>
                  <a:pt x="3973" y="1412"/>
                </a:cubicBezTo>
                <a:cubicBezTo>
                  <a:pt x="3797" y="1652"/>
                  <a:pt x="3625" y="1907"/>
                  <a:pt x="3513" y="2171"/>
                </a:cubicBezTo>
                <a:cubicBezTo>
                  <a:pt x="3390" y="2450"/>
                  <a:pt x="3288" y="2522"/>
                  <a:pt x="2967" y="2426"/>
                </a:cubicBezTo>
                <a:cubicBezTo>
                  <a:pt x="2823" y="2382"/>
                  <a:pt x="2684" y="2339"/>
                  <a:pt x="2539" y="2296"/>
                </a:cubicBezTo>
                <a:cubicBezTo>
                  <a:pt x="2523" y="2315"/>
                  <a:pt x="2512" y="2339"/>
                  <a:pt x="2496" y="2358"/>
                </a:cubicBezTo>
                <a:cubicBezTo>
                  <a:pt x="2561" y="2416"/>
                  <a:pt x="2625" y="2478"/>
                  <a:pt x="2700" y="2531"/>
                </a:cubicBezTo>
                <a:cubicBezTo>
                  <a:pt x="2962" y="2719"/>
                  <a:pt x="2983" y="2786"/>
                  <a:pt x="2887" y="3065"/>
                </a:cubicBezTo>
                <a:cubicBezTo>
                  <a:pt x="2834" y="3223"/>
                  <a:pt x="2705" y="3315"/>
                  <a:pt x="2561" y="3401"/>
                </a:cubicBezTo>
                <a:cubicBezTo>
                  <a:pt x="2373" y="3516"/>
                  <a:pt x="2186" y="3632"/>
                  <a:pt x="2031" y="3776"/>
                </a:cubicBezTo>
                <a:cubicBezTo>
                  <a:pt x="1389" y="4377"/>
                  <a:pt x="1014" y="5117"/>
                  <a:pt x="683" y="5881"/>
                </a:cubicBezTo>
                <a:cubicBezTo>
                  <a:pt x="378" y="6587"/>
                  <a:pt x="260" y="7337"/>
                  <a:pt x="89" y="8072"/>
                </a:cubicBezTo>
                <a:cubicBezTo>
                  <a:pt x="35" y="8302"/>
                  <a:pt x="-29" y="8524"/>
                  <a:pt x="14" y="8769"/>
                </a:cubicBezTo>
                <a:cubicBezTo>
                  <a:pt x="67" y="9105"/>
                  <a:pt x="132" y="9422"/>
                  <a:pt x="148" y="9744"/>
                </a:cubicBezTo>
                <a:close/>
              </a:path>
            </a:pathLst>
          </a:custGeom>
          <a:solidFill>
            <a:schemeClr val="tx2">
              <a:lumMod val="75000"/>
              <a:alpha val="40000"/>
            </a:schemeClr>
          </a:solidFill>
          <a:ln w="12700">
            <a:miter lim="400000"/>
          </a:ln>
        </p:spPr>
        <p:txBody>
          <a:bodyPr lIns="28575" tIns="28575" rIns="28575" bIns="2857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defRPr>
            </a:pPr>
            <a:endParaRPr sz="2250" dirty="0">
              <a:solidFill>
                <a:schemeClr val="bg1"/>
              </a:solidFill>
            </a:endParaRPr>
          </a:p>
        </p:txBody>
      </p:sp>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MODELLING AND EVALUATION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xmlns="" id="{10B682B5-B1F3-AAC6-726B-A01A66C1118F}"/>
              </a:ext>
            </a:extLst>
          </p:cNvPr>
          <p:cNvSpPr txBox="1"/>
          <p:nvPr/>
        </p:nvSpPr>
        <p:spPr>
          <a:xfrm>
            <a:off x="2576015" y="3214071"/>
            <a:ext cx="2554911" cy="646331"/>
          </a:xfrm>
          <a:prstGeom prst="rect">
            <a:avLst/>
          </a:prstGeom>
          <a:noFill/>
        </p:spPr>
        <p:txBody>
          <a:bodyPr wrap="square">
            <a:spAutoFit/>
          </a:bodyPr>
          <a:lstStyle/>
          <a:p>
            <a:pPr indent="12700" defTabSz="342900">
              <a:spcBef>
                <a:spcPts val="750"/>
              </a:spcBef>
              <a:buClr>
                <a:srgbClr val="353535"/>
              </a:buClr>
            </a:pPr>
            <a:r>
              <a:rPr lang="en-US" sz="1800" b="1" i="1" dirty="0">
                <a:solidFill>
                  <a:prstClr val="black">
                    <a:lumMod val="75000"/>
                    <a:lumOff val="25000"/>
                  </a:prstClr>
                </a:solidFill>
              </a:rPr>
              <a:t>Test data </a:t>
            </a:r>
            <a:r>
              <a:rPr lang="en-US" sz="1800" dirty="0">
                <a:solidFill>
                  <a:prstClr val="black">
                    <a:lumMod val="75000"/>
                    <a:lumOff val="25000"/>
                  </a:prstClr>
                </a:solidFill>
              </a:rPr>
              <a:t>amounted to </a:t>
            </a:r>
            <a:r>
              <a:rPr lang="en-US" sz="1800" b="1" dirty="0">
                <a:solidFill>
                  <a:srgbClr val="002F8E"/>
                </a:solidFill>
              </a:rPr>
              <a:t>30% </a:t>
            </a:r>
            <a:r>
              <a:rPr lang="en-US" sz="1800" dirty="0">
                <a:solidFill>
                  <a:prstClr val="black">
                    <a:lumMod val="75000"/>
                    <a:lumOff val="25000"/>
                  </a:prstClr>
                </a:solidFill>
              </a:rPr>
              <a:t>of the total</a:t>
            </a:r>
          </a:p>
        </p:txBody>
      </p:sp>
      <p:sp>
        <p:nvSpPr>
          <p:cNvPr id="12" name="TextBox 11">
            <a:extLst>
              <a:ext uri="{FF2B5EF4-FFF2-40B4-BE49-F238E27FC236}">
                <a16:creationId xmlns:a16="http://schemas.microsoft.com/office/drawing/2014/main" xmlns="" id="{1CBA8BAC-3813-7D94-F8B9-5F45B535BBA6}"/>
              </a:ext>
            </a:extLst>
          </p:cNvPr>
          <p:cNvSpPr txBox="1"/>
          <p:nvPr/>
        </p:nvSpPr>
        <p:spPr>
          <a:xfrm>
            <a:off x="88966" y="1152902"/>
            <a:ext cx="4168583" cy="646331"/>
          </a:xfrm>
          <a:prstGeom prst="rect">
            <a:avLst/>
          </a:prstGeom>
          <a:noFill/>
          <a:ln>
            <a:noFill/>
          </a:ln>
        </p:spPr>
        <p:txBody>
          <a:bodyPr wrap="square">
            <a:spAutoFit/>
          </a:bodyPr>
          <a:lstStyle/>
          <a:p>
            <a:pPr marL="0" indent="0" defTabSz="342900">
              <a:spcBef>
                <a:spcPts val="750"/>
              </a:spcBef>
              <a:buClr>
                <a:srgbClr val="353535"/>
              </a:buClr>
              <a:buNone/>
            </a:pPr>
            <a:r>
              <a:rPr lang="en-US" sz="1800" dirty="0">
                <a:solidFill>
                  <a:prstClr val="black">
                    <a:lumMod val="75000"/>
                    <a:lumOff val="25000"/>
                  </a:prstClr>
                </a:solidFill>
              </a:rPr>
              <a:t>In the modeling </a:t>
            </a:r>
            <a:r>
              <a:rPr lang="en-US" sz="1800" dirty="0" err="1">
                <a:solidFill>
                  <a:prstClr val="black">
                    <a:lumMod val="75000"/>
                    <a:lumOff val="25000"/>
                  </a:prstClr>
                </a:solidFill>
              </a:rPr>
              <a:t>stage,it</a:t>
            </a:r>
            <a:r>
              <a:rPr lang="en-US" sz="1800" dirty="0">
                <a:solidFill>
                  <a:prstClr val="black">
                    <a:lumMod val="75000"/>
                    <a:lumOff val="25000"/>
                  </a:prstClr>
                </a:solidFill>
              </a:rPr>
              <a:t> breaks down the data into</a:t>
            </a:r>
            <a:r>
              <a:rPr lang="en-US" sz="1800" b="1" i="1" dirty="0">
                <a:solidFill>
                  <a:prstClr val="black">
                    <a:lumMod val="75000"/>
                    <a:lumOff val="25000"/>
                  </a:prstClr>
                </a:solidFill>
              </a:rPr>
              <a:t> 2 (two) datasets</a:t>
            </a:r>
            <a:r>
              <a:rPr lang="en-US" sz="1800" dirty="0">
                <a:solidFill>
                  <a:prstClr val="black">
                    <a:lumMod val="75000"/>
                    <a:lumOff val="25000"/>
                  </a:prstClr>
                </a:solidFill>
              </a:rPr>
              <a:t>:</a:t>
            </a:r>
          </a:p>
        </p:txBody>
      </p:sp>
      <p:sp>
        <p:nvSpPr>
          <p:cNvPr id="17" name="Hexagon 16">
            <a:extLst>
              <a:ext uri="{FF2B5EF4-FFF2-40B4-BE49-F238E27FC236}">
                <a16:creationId xmlns:a16="http://schemas.microsoft.com/office/drawing/2014/main" xmlns="" id="{FE522F8B-2BD3-B523-3E03-AAFDCD0C962D}"/>
              </a:ext>
            </a:extLst>
          </p:cNvPr>
          <p:cNvSpPr/>
          <p:nvPr/>
        </p:nvSpPr>
        <p:spPr>
          <a:xfrm>
            <a:off x="193479" y="2566215"/>
            <a:ext cx="1637864" cy="1380793"/>
          </a:xfrm>
          <a:prstGeom prst="hexagon">
            <a:avLst/>
          </a:prstGeom>
          <a:solidFill>
            <a:srgbClr val="A6C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t>70%</a:t>
            </a:r>
            <a:endParaRPr lang="en-ID" sz="2500" b="1" dirty="0"/>
          </a:p>
        </p:txBody>
      </p:sp>
      <p:sp>
        <p:nvSpPr>
          <p:cNvPr id="18" name="Hexagon 17">
            <a:extLst>
              <a:ext uri="{FF2B5EF4-FFF2-40B4-BE49-F238E27FC236}">
                <a16:creationId xmlns:a16="http://schemas.microsoft.com/office/drawing/2014/main" xmlns="" id="{67034084-F46A-8B92-ABBF-34DE85DB5E0D}"/>
              </a:ext>
            </a:extLst>
          </p:cNvPr>
          <p:cNvSpPr/>
          <p:nvPr/>
        </p:nvSpPr>
        <p:spPr>
          <a:xfrm>
            <a:off x="1192796" y="3223936"/>
            <a:ext cx="1056593" cy="912481"/>
          </a:xfrm>
          <a:prstGeom prst="hexagon">
            <a:avLst/>
          </a:prstGeom>
          <a:solidFill>
            <a:srgbClr val="AFE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b="1" dirty="0"/>
              <a:t>30%</a:t>
            </a:r>
            <a:endParaRPr lang="en-ID" sz="2100" b="1" dirty="0"/>
          </a:p>
        </p:txBody>
      </p:sp>
      <p:sp>
        <p:nvSpPr>
          <p:cNvPr id="20" name="TextBox 19">
            <a:extLst>
              <a:ext uri="{FF2B5EF4-FFF2-40B4-BE49-F238E27FC236}">
                <a16:creationId xmlns:a16="http://schemas.microsoft.com/office/drawing/2014/main" xmlns="" id="{AD40954C-F7AA-869C-DEA2-2A4F53AB9EBE}"/>
              </a:ext>
            </a:extLst>
          </p:cNvPr>
          <p:cNvSpPr txBox="1"/>
          <p:nvPr/>
        </p:nvSpPr>
        <p:spPr>
          <a:xfrm>
            <a:off x="2090418" y="2406157"/>
            <a:ext cx="2607402" cy="646331"/>
          </a:xfrm>
          <a:prstGeom prst="rect">
            <a:avLst/>
          </a:prstGeom>
          <a:noFill/>
        </p:spPr>
        <p:txBody>
          <a:bodyPr wrap="square">
            <a:spAutoFit/>
          </a:bodyPr>
          <a:lstStyle/>
          <a:p>
            <a:pPr indent="12700" defTabSz="342900">
              <a:spcBef>
                <a:spcPts val="750"/>
              </a:spcBef>
              <a:buClr>
                <a:srgbClr val="353535"/>
              </a:buClr>
            </a:pPr>
            <a:r>
              <a:rPr lang="en-US" sz="1800" b="1" i="1" dirty="0">
                <a:solidFill>
                  <a:prstClr val="black">
                    <a:lumMod val="75000"/>
                    <a:lumOff val="25000"/>
                  </a:prstClr>
                </a:solidFill>
              </a:rPr>
              <a:t>Data train </a:t>
            </a:r>
            <a:r>
              <a:rPr lang="en-US" sz="1800" dirty="0">
                <a:solidFill>
                  <a:prstClr val="black">
                    <a:lumMod val="75000"/>
                    <a:lumOff val="25000"/>
                  </a:prstClr>
                </a:solidFill>
              </a:rPr>
              <a:t>amounted to </a:t>
            </a:r>
            <a:r>
              <a:rPr lang="en-US" sz="1800" b="1" dirty="0">
                <a:solidFill>
                  <a:srgbClr val="002F8E"/>
                </a:solidFill>
              </a:rPr>
              <a:t>70% </a:t>
            </a:r>
            <a:r>
              <a:rPr lang="en-US" sz="1800" dirty="0">
                <a:solidFill>
                  <a:prstClr val="black">
                    <a:lumMod val="75000"/>
                    <a:lumOff val="25000"/>
                  </a:prstClr>
                </a:solidFill>
              </a:rPr>
              <a:t>of the total</a:t>
            </a:r>
          </a:p>
        </p:txBody>
      </p:sp>
      <p:cxnSp>
        <p:nvCxnSpPr>
          <p:cNvPr id="30" name="Connector: Elbow 29">
            <a:extLst>
              <a:ext uri="{FF2B5EF4-FFF2-40B4-BE49-F238E27FC236}">
                <a16:creationId xmlns:a16="http://schemas.microsoft.com/office/drawing/2014/main" xmlns="" id="{12155A07-781E-338C-D7A5-136A824CCFE4}"/>
              </a:ext>
            </a:extLst>
          </p:cNvPr>
          <p:cNvCxnSpPr>
            <a:cxnSpLocks/>
            <a:stCxn id="18" idx="0"/>
            <a:endCxn id="8" idx="1"/>
          </p:cNvCxnSpPr>
          <p:nvPr/>
        </p:nvCxnSpPr>
        <p:spPr>
          <a:xfrm flipV="1">
            <a:off x="2249389" y="3537237"/>
            <a:ext cx="326626" cy="142940"/>
          </a:xfrm>
          <a:prstGeom prst="bentConnector3">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xmlns="" id="{365CBE2C-77A5-3101-BECD-00AB8BC68B5E}"/>
              </a:ext>
            </a:extLst>
          </p:cNvPr>
          <p:cNvCxnSpPr>
            <a:cxnSpLocks/>
          </p:cNvCxnSpPr>
          <p:nvPr/>
        </p:nvCxnSpPr>
        <p:spPr>
          <a:xfrm flipV="1">
            <a:off x="1756189" y="2849954"/>
            <a:ext cx="340800" cy="200054"/>
          </a:xfrm>
          <a:prstGeom prst="bentConnector3">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DBE9894-17E4-45C8-D779-2C96F2328502}"/>
              </a:ext>
            </a:extLst>
          </p:cNvPr>
          <p:cNvCxnSpPr/>
          <p:nvPr/>
        </p:nvCxnSpPr>
        <p:spPr>
          <a:xfrm>
            <a:off x="0" y="656570"/>
            <a:ext cx="9144000" cy="0"/>
          </a:xfrm>
          <a:prstGeom prst="line">
            <a:avLst/>
          </a:prstGeom>
          <a:ln w="28575">
            <a:solidFill>
              <a:srgbClr val="002F8E"/>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1A416B71-6F9D-8A24-B551-467C10F622CE}"/>
              </a:ext>
            </a:extLst>
          </p:cNvPr>
          <p:cNvSpPr txBox="1"/>
          <p:nvPr/>
        </p:nvSpPr>
        <p:spPr>
          <a:xfrm>
            <a:off x="4530160" y="717711"/>
            <a:ext cx="4798371" cy="646331"/>
          </a:xfrm>
          <a:prstGeom prst="rect">
            <a:avLst/>
          </a:prstGeom>
          <a:noFill/>
        </p:spPr>
        <p:txBody>
          <a:bodyPr wrap="square">
            <a:spAutoFit/>
          </a:bodyPr>
          <a:lstStyle/>
          <a:p>
            <a:pPr marL="0" indent="0" defTabSz="342900">
              <a:spcBef>
                <a:spcPts val="750"/>
              </a:spcBef>
              <a:buClr>
                <a:srgbClr val="353535"/>
              </a:buClr>
              <a:buNone/>
            </a:pPr>
            <a:r>
              <a:rPr lang="en-US" sz="1800" dirty="0">
                <a:solidFill>
                  <a:prstClr val="black">
                    <a:lumMod val="75000"/>
                    <a:lumOff val="25000"/>
                  </a:prstClr>
                </a:solidFill>
              </a:rPr>
              <a:t>Utilized modeling consists of the following varieties:</a:t>
            </a:r>
          </a:p>
        </p:txBody>
      </p:sp>
      <p:grpSp>
        <p:nvGrpSpPr>
          <p:cNvPr id="46" name="Google Shape;1123;p35">
            <a:extLst>
              <a:ext uri="{FF2B5EF4-FFF2-40B4-BE49-F238E27FC236}">
                <a16:creationId xmlns:a16="http://schemas.microsoft.com/office/drawing/2014/main" xmlns="" id="{A6E56B1A-C427-BC0E-914B-EFE0F33C3520}"/>
              </a:ext>
            </a:extLst>
          </p:cNvPr>
          <p:cNvGrpSpPr/>
          <p:nvPr/>
        </p:nvGrpSpPr>
        <p:grpSpPr>
          <a:xfrm>
            <a:off x="5800827" y="2296101"/>
            <a:ext cx="2432297" cy="2132895"/>
            <a:chOff x="8075588" y="2016650"/>
            <a:chExt cx="2432297" cy="2132895"/>
          </a:xfrm>
        </p:grpSpPr>
        <p:sp>
          <p:nvSpPr>
            <p:cNvPr id="60" name="Google Shape;1124;p35">
              <a:extLst>
                <a:ext uri="{FF2B5EF4-FFF2-40B4-BE49-F238E27FC236}">
                  <a16:creationId xmlns:a16="http://schemas.microsoft.com/office/drawing/2014/main" xmlns="" id="{101CF33F-A2AD-FAB5-5283-20A4B6C661D8}"/>
                </a:ext>
              </a:extLst>
            </p:cNvPr>
            <p:cNvSpPr/>
            <p:nvPr/>
          </p:nvSpPr>
          <p:spPr>
            <a:xfrm>
              <a:off x="9444090" y="3085801"/>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t>              </a:t>
              </a:r>
              <a:endParaRPr dirty="0"/>
            </a:p>
          </p:txBody>
        </p:sp>
        <p:sp>
          <p:nvSpPr>
            <p:cNvPr id="61" name="Google Shape;1125;p35">
              <a:extLst>
                <a:ext uri="{FF2B5EF4-FFF2-40B4-BE49-F238E27FC236}">
                  <a16:creationId xmlns:a16="http://schemas.microsoft.com/office/drawing/2014/main" xmlns="" id="{05622D71-1655-53EC-7054-13E335C5C8D3}"/>
                </a:ext>
              </a:extLst>
            </p:cNvPr>
            <p:cNvSpPr/>
            <p:nvPr/>
          </p:nvSpPr>
          <p:spPr>
            <a:xfrm>
              <a:off x="8075588" y="201665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2" name="Google Shape;1126;p35">
              <a:extLst>
                <a:ext uri="{FF2B5EF4-FFF2-40B4-BE49-F238E27FC236}">
                  <a16:creationId xmlns:a16="http://schemas.microsoft.com/office/drawing/2014/main" xmlns="" id="{081A5E1C-9B14-E0BD-7FB2-CAF57A72A1E1}"/>
                </a:ext>
              </a:extLst>
            </p:cNvPr>
            <p:cNvSpPr/>
            <p:nvPr/>
          </p:nvSpPr>
          <p:spPr>
            <a:xfrm>
              <a:off x="9204107" y="2255863"/>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3" name="Google Shape;1127;p35">
              <a:extLst>
                <a:ext uri="{FF2B5EF4-FFF2-40B4-BE49-F238E27FC236}">
                  <a16:creationId xmlns:a16="http://schemas.microsoft.com/office/drawing/2014/main" xmlns="" id="{F675CEC6-7884-EDCA-5BCD-32611811F575}"/>
                </a:ext>
              </a:extLst>
            </p:cNvPr>
            <p:cNvSpPr/>
            <p:nvPr/>
          </p:nvSpPr>
          <p:spPr>
            <a:xfrm>
              <a:off x="8314802" y="2847407"/>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47" name="Google Shape;1145;p35">
            <a:extLst>
              <a:ext uri="{FF2B5EF4-FFF2-40B4-BE49-F238E27FC236}">
                <a16:creationId xmlns:a16="http://schemas.microsoft.com/office/drawing/2014/main" xmlns="" id="{11073C64-498E-4C6A-F39A-81C9DA2E2CE3}"/>
              </a:ext>
            </a:extLst>
          </p:cNvPr>
          <p:cNvGrpSpPr/>
          <p:nvPr/>
        </p:nvGrpSpPr>
        <p:grpSpPr>
          <a:xfrm>
            <a:off x="5724589" y="2232426"/>
            <a:ext cx="2432297" cy="2120370"/>
            <a:chOff x="3355850" y="2079500"/>
            <a:chExt cx="2432297" cy="2120370"/>
          </a:xfrm>
        </p:grpSpPr>
        <p:sp>
          <p:nvSpPr>
            <p:cNvPr id="56" name="Google Shape;1146;p35">
              <a:extLst>
                <a:ext uri="{FF2B5EF4-FFF2-40B4-BE49-F238E27FC236}">
                  <a16:creationId xmlns:a16="http://schemas.microsoft.com/office/drawing/2014/main" xmlns="" id="{20CB9A7D-A7FC-C4AA-130B-C8AA1F0FD6CF}"/>
                </a:ext>
              </a:extLst>
            </p:cNvPr>
            <p:cNvSpPr/>
            <p:nvPr/>
          </p:nvSpPr>
          <p:spPr>
            <a:xfrm>
              <a:off x="4724352" y="3136126"/>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solidFill>
              <a:srgbClr val="D1EB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t>              </a:t>
              </a:r>
              <a:endParaRPr dirty="0"/>
            </a:p>
          </p:txBody>
        </p:sp>
        <p:sp>
          <p:nvSpPr>
            <p:cNvPr id="57" name="Google Shape;1147;p35">
              <a:extLst>
                <a:ext uri="{FF2B5EF4-FFF2-40B4-BE49-F238E27FC236}">
                  <a16:creationId xmlns:a16="http://schemas.microsoft.com/office/drawing/2014/main" xmlns="" id="{5066F34B-F029-6853-7673-FD3EC0B03A1E}"/>
                </a:ext>
              </a:extLst>
            </p:cNvPr>
            <p:cNvSpPr/>
            <p:nvPr/>
          </p:nvSpPr>
          <p:spPr>
            <a:xfrm>
              <a:off x="3355850" y="207950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solidFill>
              <a:srgbClr val="A1CB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58" name="Google Shape;1148;p35">
              <a:extLst>
                <a:ext uri="{FF2B5EF4-FFF2-40B4-BE49-F238E27FC236}">
                  <a16:creationId xmlns:a16="http://schemas.microsoft.com/office/drawing/2014/main" xmlns="" id="{7E7A9FCD-DD07-B13F-8552-EAC307DE3DCB}"/>
                </a:ext>
              </a:extLst>
            </p:cNvPr>
            <p:cNvSpPr/>
            <p:nvPr/>
          </p:nvSpPr>
          <p:spPr>
            <a:xfrm>
              <a:off x="4484370" y="2318714"/>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59" name="Google Shape;1149;p35">
              <a:extLst>
                <a:ext uri="{FF2B5EF4-FFF2-40B4-BE49-F238E27FC236}">
                  <a16:creationId xmlns:a16="http://schemas.microsoft.com/office/drawing/2014/main" xmlns="" id="{D2CAA7A2-57C3-D321-46B0-5730682D2F9C}"/>
                </a:ext>
              </a:extLst>
            </p:cNvPr>
            <p:cNvSpPr/>
            <p:nvPr/>
          </p:nvSpPr>
          <p:spPr>
            <a:xfrm>
              <a:off x="3595064" y="2897732"/>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solidFill>
              <a:srgbClr val="FFE8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48" name="Elbow Connector 14">
            <a:extLst>
              <a:ext uri="{FF2B5EF4-FFF2-40B4-BE49-F238E27FC236}">
                <a16:creationId xmlns:a16="http://schemas.microsoft.com/office/drawing/2014/main" xmlns="" id="{E1B29D1D-4C1B-4342-3220-B6BFBF33CD78}"/>
              </a:ext>
            </a:extLst>
          </p:cNvPr>
          <p:cNvCxnSpPr>
            <a:cxnSpLocks/>
          </p:cNvCxnSpPr>
          <p:nvPr/>
        </p:nvCxnSpPr>
        <p:spPr>
          <a:xfrm rot="5400000">
            <a:off x="5515032" y="3980221"/>
            <a:ext cx="571973" cy="325576"/>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17">
            <a:extLst>
              <a:ext uri="{FF2B5EF4-FFF2-40B4-BE49-F238E27FC236}">
                <a16:creationId xmlns:a16="http://schemas.microsoft.com/office/drawing/2014/main" xmlns="" id="{B480E69A-FAB0-BDF7-50F5-D62CC51D8D21}"/>
              </a:ext>
            </a:extLst>
          </p:cNvPr>
          <p:cNvCxnSpPr/>
          <p:nvPr/>
        </p:nvCxnSpPr>
        <p:spPr>
          <a:xfrm rot="16200000" flipV="1">
            <a:off x="5550139" y="2059132"/>
            <a:ext cx="353252" cy="474076"/>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20">
            <a:extLst>
              <a:ext uri="{FF2B5EF4-FFF2-40B4-BE49-F238E27FC236}">
                <a16:creationId xmlns:a16="http://schemas.microsoft.com/office/drawing/2014/main" xmlns="" id="{F085F7CD-99DE-91F9-73FD-0C39190FAFA8}"/>
              </a:ext>
            </a:extLst>
          </p:cNvPr>
          <p:cNvCxnSpPr/>
          <p:nvPr/>
        </p:nvCxnSpPr>
        <p:spPr>
          <a:xfrm rot="5400000" flipH="1" flipV="1">
            <a:off x="7829362" y="2202041"/>
            <a:ext cx="415015" cy="240033"/>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22">
            <a:extLst>
              <a:ext uri="{FF2B5EF4-FFF2-40B4-BE49-F238E27FC236}">
                <a16:creationId xmlns:a16="http://schemas.microsoft.com/office/drawing/2014/main" xmlns="" id="{567639E9-CBC5-7B69-450D-D6A68745284B}"/>
              </a:ext>
            </a:extLst>
          </p:cNvPr>
          <p:cNvCxnSpPr>
            <a:cxnSpLocks/>
          </p:cNvCxnSpPr>
          <p:nvPr/>
        </p:nvCxnSpPr>
        <p:spPr>
          <a:xfrm rot="16200000" flipH="1">
            <a:off x="7740471" y="4006883"/>
            <a:ext cx="591978" cy="239214"/>
          </a:xfrm>
          <a:prstGeom prst="bentConnector3">
            <a:avLst>
              <a:gd name="adj1" fmla="val 30989"/>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12D3DAC0-4E52-A4F4-07EC-E428138E7ADA}"/>
              </a:ext>
            </a:extLst>
          </p:cNvPr>
          <p:cNvSpPr txBox="1"/>
          <p:nvPr/>
        </p:nvSpPr>
        <p:spPr>
          <a:xfrm>
            <a:off x="4630423" y="1402455"/>
            <a:ext cx="2311903" cy="615553"/>
          </a:xfrm>
          <a:prstGeom prst="rect">
            <a:avLst/>
          </a:prstGeom>
          <a:noFill/>
          <a:ln w="25400">
            <a:solidFill>
              <a:srgbClr val="FFC000"/>
            </a:solidFill>
            <a:prstDash val="sysDash"/>
          </a:ln>
        </p:spPr>
        <p:txBody>
          <a:bodyPr wrap="square">
            <a:spAutoFit/>
          </a:bodyPr>
          <a:lstStyle/>
          <a:p>
            <a:pPr marL="0" indent="0" defTabSz="342900">
              <a:spcBef>
                <a:spcPts val="750"/>
              </a:spcBef>
              <a:buClr>
                <a:srgbClr val="353535"/>
              </a:buClr>
              <a:buNone/>
            </a:pPr>
            <a:r>
              <a:rPr lang="en-US" sz="1700" b="1" dirty="0">
                <a:solidFill>
                  <a:prstClr val="black">
                    <a:lumMod val="75000"/>
                    <a:lumOff val="25000"/>
                  </a:prstClr>
                </a:solidFill>
              </a:rPr>
              <a:t>K-NEAREST NEIGHBOUR (KNN)</a:t>
            </a:r>
          </a:p>
        </p:txBody>
      </p:sp>
      <p:sp>
        <p:nvSpPr>
          <p:cNvPr id="65" name="TextBox 64">
            <a:extLst>
              <a:ext uri="{FF2B5EF4-FFF2-40B4-BE49-F238E27FC236}">
                <a16:creationId xmlns:a16="http://schemas.microsoft.com/office/drawing/2014/main" xmlns="" id="{91237EE1-07F8-6A7A-7304-19214C0A2B8E}"/>
              </a:ext>
            </a:extLst>
          </p:cNvPr>
          <p:cNvSpPr txBox="1"/>
          <p:nvPr/>
        </p:nvSpPr>
        <p:spPr>
          <a:xfrm>
            <a:off x="4597312" y="4465646"/>
            <a:ext cx="2554911"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SUPPORT VECTOR MACHINES (SVM)</a:t>
            </a:r>
          </a:p>
        </p:txBody>
      </p:sp>
      <p:sp>
        <p:nvSpPr>
          <p:cNvPr id="66" name="TextBox 65">
            <a:extLst>
              <a:ext uri="{FF2B5EF4-FFF2-40B4-BE49-F238E27FC236}">
                <a16:creationId xmlns:a16="http://schemas.microsoft.com/office/drawing/2014/main" xmlns="" id="{0253A0C2-6F66-3168-E879-9E8B311A69CC}"/>
              </a:ext>
            </a:extLst>
          </p:cNvPr>
          <p:cNvSpPr txBox="1"/>
          <p:nvPr/>
        </p:nvSpPr>
        <p:spPr>
          <a:xfrm>
            <a:off x="7602394" y="4476750"/>
            <a:ext cx="1352596"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RANDOM FOREST</a:t>
            </a:r>
          </a:p>
        </p:txBody>
      </p:sp>
      <p:sp>
        <p:nvSpPr>
          <p:cNvPr id="68" name="TextBox 67">
            <a:extLst>
              <a:ext uri="{FF2B5EF4-FFF2-40B4-BE49-F238E27FC236}">
                <a16:creationId xmlns:a16="http://schemas.microsoft.com/office/drawing/2014/main" xmlns="" id="{B4B3D17A-0B2B-179F-17B6-38AB6A9F18CE}"/>
              </a:ext>
            </a:extLst>
          </p:cNvPr>
          <p:cNvSpPr txBox="1"/>
          <p:nvPr/>
        </p:nvSpPr>
        <p:spPr>
          <a:xfrm>
            <a:off x="7315200" y="1404797"/>
            <a:ext cx="1708392"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LOGISTIC REGRESSION</a:t>
            </a:r>
          </a:p>
        </p:txBody>
      </p:sp>
    </p:spTree>
    <p:extLst>
      <p:ext uri="{BB962C8B-B14F-4D97-AF65-F5344CB8AC3E}">
        <p14:creationId xmlns:p14="http://schemas.microsoft.com/office/powerpoint/2010/main" val="23514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MODELLING AND EVALUATION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Straight Connector 39">
            <a:extLst>
              <a:ext uri="{FF2B5EF4-FFF2-40B4-BE49-F238E27FC236}">
                <a16:creationId xmlns:a16="http://schemas.microsoft.com/office/drawing/2014/main" xmlns="" id="{FDBE9894-17E4-45C8-D779-2C96F2328502}"/>
              </a:ext>
            </a:extLst>
          </p:cNvPr>
          <p:cNvCxnSpPr/>
          <p:nvPr/>
        </p:nvCxnSpPr>
        <p:spPr>
          <a:xfrm>
            <a:off x="0" y="656570"/>
            <a:ext cx="9144000" cy="0"/>
          </a:xfrm>
          <a:prstGeom prst="line">
            <a:avLst/>
          </a:prstGeom>
          <a:ln w="28575">
            <a:solidFill>
              <a:srgbClr val="002F8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xmlns="" id="{CF9601AF-3094-F92E-F610-F482C73056EC}"/>
              </a:ext>
            </a:extLst>
          </p:cNvPr>
          <p:cNvGraphicFramePr>
            <a:graphicFrameLocks noGrp="1"/>
          </p:cNvGraphicFramePr>
          <p:nvPr>
            <p:extLst>
              <p:ext uri="{D42A27DB-BD31-4B8C-83A1-F6EECF244321}">
                <p14:modId xmlns:p14="http://schemas.microsoft.com/office/powerpoint/2010/main" val="1389753264"/>
              </p:ext>
            </p:extLst>
          </p:nvPr>
        </p:nvGraphicFramePr>
        <p:xfrm>
          <a:off x="1052510" y="1020130"/>
          <a:ext cx="7391399" cy="2116845"/>
        </p:xfrm>
        <a:graphic>
          <a:graphicData uri="http://schemas.openxmlformats.org/drawingml/2006/table">
            <a:tbl>
              <a:tblPr firstRow="1" bandRow="1">
                <a:tableStyleId>{21E4AEA4-8DFA-4A89-87EB-49C32662AFE0}</a:tableStyleId>
              </a:tblPr>
              <a:tblGrid>
                <a:gridCol w="2710180">
                  <a:extLst>
                    <a:ext uri="{9D8B030D-6E8A-4147-A177-3AD203B41FA5}">
                      <a16:colId xmlns:a16="http://schemas.microsoft.com/office/drawing/2014/main" xmlns="" val="20000"/>
                    </a:ext>
                  </a:extLst>
                </a:gridCol>
                <a:gridCol w="2217419">
                  <a:extLst>
                    <a:ext uri="{9D8B030D-6E8A-4147-A177-3AD203B41FA5}">
                      <a16:colId xmlns:a16="http://schemas.microsoft.com/office/drawing/2014/main" xmlns="" val="20001"/>
                    </a:ext>
                  </a:extLst>
                </a:gridCol>
                <a:gridCol w="2463800">
                  <a:extLst>
                    <a:ext uri="{9D8B030D-6E8A-4147-A177-3AD203B41FA5}">
                      <a16:colId xmlns:a16="http://schemas.microsoft.com/office/drawing/2014/main" xmlns="" val="20002"/>
                    </a:ext>
                  </a:extLst>
                </a:gridCol>
              </a:tblGrid>
              <a:tr h="423369">
                <a:tc>
                  <a:txBody>
                    <a:bodyPr/>
                    <a:lstStyle/>
                    <a:p>
                      <a:pPr algn="ctr"/>
                      <a:r>
                        <a:rPr lang="en-US" sz="1800" i="1" dirty="0"/>
                        <a:t>Model Classifier</a:t>
                      </a:r>
                    </a:p>
                  </a:txBody>
                  <a:tcPr marL="68580" marR="68580" marT="34290" marB="34290">
                    <a:solidFill>
                      <a:srgbClr val="79D5CC"/>
                    </a:solidFill>
                  </a:tcPr>
                </a:tc>
                <a:tc>
                  <a:txBody>
                    <a:bodyPr/>
                    <a:lstStyle/>
                    <a:p>
                      <a:pPr algn="ctr"/>
                      <a:r>
                        <a:rPr lang="en-US" sz="1800" i="1" dirty="0"/>
                        <a:t>Accuracy Ratio</a:t>
                      </a:r>
                    </a:p>
                  </a:txBody>
                  <a:tcPr marL="68580" marR="68580" marT="34290" marB="34290">
                    <a:solidFill>
                      <a:srgbClr val="79D5CC"/>
                    </a:solidFill>
                  </a:tcPr>
                </a:tc>
                <a:tc>
                  <a:txBody>
                    <a:bodyPr/>
                    <a:lstStyle/>
                    <a:p>
                      <a:pPr algn="ctr"/>
                      <a:r>
                        <a:rPr lang="en-US" sz="1800" i="1" dirty="0"/>
                        <a:t>F1 Score</a:t>
                      </a:r>
                    </a:p>
                  </a:txBody>
                  <a:tcPr marL="68580" marR="68580" marT="34290" marB="34290">
                    <a:solidFill>
                      <a:srgbClr val="79D5CC"/>
                    </a:solidFill>
                  </a:tcPr>
                </a:tc>
                <a:extLst>
                  <a:ext uri="{0D108BD9-81ED-4DB2-BD59-A6C34878D82A}">
                    <a16:rowId xmlns:a16="http://schemas.microsoft.com/office/drawing/2014/main" xmlns="" val="10000"/>
                  </a:ext>
                </a:extLst>
              </a:tr>
              <a:tr h="423369">
                <a:tc>
                  <a:txBody>
                    <a:bodyPr/>
                    <a:lstStyle/>
                    <a:p>
                      <a:r>
                        <a:rPr lang="en-US" sz="1600" b="1" dirty="0">
                          <a:solidFill>
                            <a:schemeClr val="tx1">
                              <a:lumMod val="85000"/>
                              <a:lumOff val="15000"/>
                            </a:schemeClr>
                          </a:solidFill>
                        </a:rPr>
                        <a:t>KNN</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92.58%</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91.1%</a:t>
                      </a:r>
                    </a:p>
                  </a:txBody>
                  <a:tcPr marL="68580" marR="68580" marT="34290" marB="34290">
                    <a:solidFill>
                      <a:srgbClr val="A6CFF4">
                        <a:alpha val="43000"/>
                      </a:srgbClr>
                    </a:solidFill>
                  </a:tcPr>
                </a:tc>
                <a:extLst>
                  <a:ext uri="{0D108BD9-81ED-4DB2-BD59-A6C34878D82A}">
                    <a16:rowId xmlns:a16="http://schemas.microsoft.com/office/drawing/2014/main" xmlns="" val="10001"/>
                  </a:ext>
                </a:extLst>
              </a:tr>
              <a:tr h="423369">
                <a:tc>
                  <a:txBody>
                    <a:bodyPr/>
                    <a:lstStyle/>
                    <a:p>
                      <a:r>
                        <a:rPr lang="en-US" sz="1600" b="1" dirty="0">
                          <a:solidFill>
                            <a:schemeClr val="tx1">
                              <a:lumMod val="85000"/>
                              <a:lumOff val="15000"/>
                            </a:schemeClr>
                          </a:solidFill>
                        </a:rPr>
                        <a:t>Logistic</a:t>
                      </a:r>
                      <a:r>
                        <a:rPr lang="en-US" sz="1600" b="1" baseline="0" dirty="0">
                          <a:solidFill>
                            <a:schemeClr val="tx1">
                              <a:lumMod val="85000"/>
                              <a:lumOff val="15000"/>
                            </a:schemeClr>
                          </a:solidFill>
                        </a:rPr>
                        <a:t> Regression</a:t>
                      </a:r>
                      <a:endParaRPr lang="en-US" sz="1600" b="1" dirty="0">
                        <a:solidFill>
                          <a:schemeClr val="tx1">
                            <a:lumMod val="85000"/>
                            <a:lumOff val="15000"/>
                          </a:schemeClr>
                        </a:solidFill>
                      </a:endParaRP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87.16%</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84.9%</a:t>
                      </a:r>
                    </a:p>
                  </a:txBody>
                  <a:tcPr marL="68580" marR="68580" marT="34290" marB="34290">
                    <a:solidFill>
                      <a:srgbClr val="A6CFF4">
                        <a:alpha val="43000"/>
                      </a:srgbClr>
                    </a:solidFill>
                  </a:tcPr>
                </a:tc>
                <a:extLst>
                  <a:ext uri="{0D108BD9-81ED-4DB2-BD59-A6C34878D82A}">
                    <a16:rowId xmlns:a16="http://schemas.microsoft.com/office/drawing/2014/main" xmlns="" val="10002"/>
                  </a:ext>
                </a:extLst>
              </a:tr>
              <a:tr h="423369">
                <a:tc>
                  <a:txBody>
                    <a:bodyPr/>
                    <a:lstStyle/>
                    <a:p>
                      <a:r>
                        <a:rPr lang="en-US" sz="1600" b="1" dirty="0">
                          <a:solidFill>
                            <a:schemeClr val="tx1">
                              <a:lumMod val="85000"/>
                              <a:lumOff val="15000"/>
                            </a:schemeClr>
                          </a:solidFill>
                        </a:rPr>
                        <a:t>Random Forest</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96.23%</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95.5%</a:t>
                      </a:r>
                    </a:p>
                  </a:txBody>
                  <a:tcPr marL="68580" marR="68580" marT="34290" marB="34290">
                    <a:solidFill>
                      <a:srgbClr val="A6CFF4">
                        <a:alpha val="43000"/>
                      </a:srgbClr>
                    </a:solidFill>
                  </a:tcPr>
                </a:tc>
                <a:extLst>
                  <a:ext uri="{0D108BD9-81ED-4DB2-BD59-A6C34878D82A}">
                    <a16:rowId xmlns:a16="http://schemas.microsoft.com/office/drawing/2014/main" xmlns="" val="10003"/>
                  </a:ext>
                </a:extLst>
              </a:tr>
              <a:tr h="423369">
                <a:tc>
                  <a:txBody>
                    <a:bodyPr/>
                    <a:lstStyle/>
                    <a:p>
                      <a:r>
                        <a:rPr lang="en-US" sz="1600" b="1" dirty="0">
                          <a:solidFill>
                            <a:schemeClr val="tx1">
                              <a:lumMod val="85000"/>
                              <a:lumOff val="15000"/>
                            </a:schemeClr>
                          </a:solidFill>
                        </a:rPr>
                        <a:t>SVM</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94.4%</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93.4%</a:t>
                      </a:r>
                    </a:p>
                  </a:txBody>
                  <a:tcPr marL="68580" marR="68580" marT="34290" marB="34290">
                    <a:solidFill>
                      <a:srgbClr val="A6CFF4">
                        <a:alpha val="43000"/>
                      </a:srgbClr>
                    </a:solidFill>
                  </a:tcPr>
                </a:tc>
                <a:extLst>
                  <a:ext uri="{0D108BD9-81ED-4DB2-BD59-A6C34878D82A}">
                    <a16:rowId xmlns:a16="http://schemas.microsoft.com/office/drawing/2014/main" xmlns="" val="10004"/>
                  </a:ext>
                </a:extLst>
              </a:tr>
            </a:tbl>
          </a:graphicData>
        </a:graphic>
      </p:graphicFrame>
      <p:sp>
        <p:nvSpPr>
          <p:cNvPr id="6" name="TextBox 5">
            <a:extLst>
              <a:ext uri="{FF2B5EF4-FFF2-40B4-BE49-F238E27FC236}">
                <a16:creationId xmlns:a16="http://schemas.microsoft.com/office/drawing/2014/main" xmlns="" id="{3BD186E0-C424-93FF-0461-B7D553C74312}"/>
              </a:ext>
            </a:extLst>
          </p:cNvPr>
          <p:cNvSpPr txBox="1"/>
          <p:nvPr/>
        </p:nvSpPr>
        <p:spPr>
          <a:xfrm>
            <a:off x="2333817" y="3500534"/>
            <a:ext cx="4828784" cy="979755"/>
          </a:xfrm>
          <a:prstGeom prst="rect">
            <a:avLst/>
          </a:prstGeom>
          <a:noFill/>
          <a:ln w="25400">
            <a:solidFill>
              <a:srgbClr val="FB8B62"/>
            </a:solidFill>
            <a:prstDash val="dash"/>
          </a:ln>
        </p:spPr>
        <p:txBody>
          <a:bodyPr wrap="square">
            <a:spAutoFit/>
          </a:bodyPr>
          <a:lstStyle/>
          <a:p>
            <a:pPr indent="9525" algn="ctr" defTabSz="342900">
              <a:spcBef>
                <a:spcPts val="750"/>
              </a:spcBef>
              <a:buClr>
                <a:srgbClr val="353535"/>
              </a:buClr>
            </a:pPr>
            <a:r>
              <a:rPr lang="en-US" sz="2300" dirty="0">
                <a:solidFill>
                  <a:prstClr val="black">
                    <a:lumMod val="75000"/>
                    <a:lumOff val="25000"/>
                  </a:prstClr>
                </a:solidFill>
              </a:rPr>
              <a:t>The best recommended model is </a:t>
            </a:r>
          </a:p>
          <a:p>
            <a:pPr indent="9525" algn="ctr" defTabSz="342900">
              <a:spcBef>
                <a:spcPts val="750"/>
              </a:spcBef>
              <a:buClr>
                <a:srgbClr val="353535"/>
              </a:buClr>
            </a:pPr>
            <a:r>
              <a:rPr lang="en-US" sz="2800" b="1" i="1" dirty="0">
                <a:solidFill>
                  <a:srgbClr val="002F8E"/>
                </a:solidFill>
              </a:rPr>
              <a:t>Random Forest</a:t>
            </a:r>
            <a:endParaRPr lang="en-US" sz="2300" b="1" dirty="0">
              <a:solidFill>
                <a:prstClr val="black">
                  <a:lumMod val="75000"/>
                  <a:lumOff val="25000"/>
                </a:prstClr>
              </a:solidFill>
            </a:endParaRPr>
          </a:p>
        </p:txBody>
      </p:sp>
      <p:sp>
        <p:nvSpPr>
          <p:cNvPr id="14" name="Freeform 64">
            <a:extLst>
              <a:ext uri="{FF2B5EF4-FFF2-40B4-BE49-F238E27FC236}">
                <a16:creationId xmlns:a16="http://schemas.microsoft.com/office/drawing/2014/main" xmlns="" id="{4D4EE594-9FD2-AE39-0C7A-E45781EA84DF}"/>
              </a:ext>
            </a:extLst>
          </p:cNvPr>
          <p:cNvSpPr/>
          <p:nvPr/>
        </p:nvSpPr>
        <p:spPr>
          <a:xfrm rot="1130017">
            <a:off x="6769966" y="4023622"/>
            <a:ext cx="785271" cy="712550"/>
          </a:xfrm>
          <a:custGeom>
            <a:avLst/>
            <a:gdLst/>
            <a:ahLst/>
            <a:cxnLst/>
            <a:rect l="l" t="t" r="r" b="b"/>
            <a:pathLst>
              <a:path w="818051" h="786817">
                <a:moveTo>
                  <a:pt x="0" y="0"/>
                </a:moveTo>
                <a:lnTo>
                  <a:pt x="818051" y="0"/>
                </a:lnTo>
                <a:lnTo>
                  <a:pt x="818051" y="786817"/>
                </a:lnTo>
                <a:lnTo>
                  <a:pt x="0" y="7868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25">
            <a:extLst>
              <a:ext uri="{FF2B5EF4-FFF2-40B4-BE49-F238E27FC236}">
                <a16:creationId xmlns:a16="http://schemas.microsoft.com/office/drawing/2014/main" xmlns="" id="{EA0DDCAE-F508-37DA-37BB-1C88BF1403FE}"/>
              </a:ext>
            </a:extLst>
          </p:cNvPr>
          <p:cNvSpPr/>
          <p:nvPr/>
        </p:nvSpPr>
        <p:spPr>
          <a:xfrm rot="5400000">
            <a:off x="497944" y="949649"/>
            <a:ext cx="364334" cy="471491"/>
          </a:xfrm>
          <a:custGeom>
            <a:avLst/>
            <a:gdLst/>
            <a:ahLst/>
            <a:cxnLst/>
            <a:rect l="l" t="t" r="r" b="b"/>
            <a:pathLst>
              <a:path w="544126" h="704163">
                <a:moveTo>
                  <a:pt x="0" y="0"/>
                </a:moveTo>
                <a:lnTo>
                  <a:pt x="544126" y="0"/>
                </a:lnTo>
                <a:lnTo>
                  <a:pt x="544126" y="704163"/>
                </a:lnTo>
                <a:lnTo>
                  <a:pt x="0" y="7041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extLst>
      <p:ext uri="{BB962C8B-B14F-4D97-AF65-F5344CB8AC3E}">
        <p14:creationId xmlns:p14="http://schemas.microsoft.com/office/powerpoint/2010/main" val="94724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xmlns="" id="{EA2A3059-4EA5-A0F7-E31B-7EF364FE8F72}"/>
              </a:ext>
            </a:extLst>
          </p:cNvPr>
          <p:cNvSpPr/>
          <p:nvPr/>
        </p:nvSpPr>
        <p:spPr>
          <a:xfrm>
            <a:off x="103095"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xmlns="" id="{EC5E19B9-2E62-2997-6AE4-437AA0F6ADA4}"/>
              </a:ext>
            </a:extLst>
          </p:cNvPr>
          <p:cNvSpPr/>
          <p:nvPr/>
        </p:nvSpPr>
        <p:spPr>
          <a:xfrm>
            <a:off x="2373201"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xmlns="" id="{E89B59F8-B133-6171-6106-9AF28C4C7934}"/>
              </a:ext>
            </a:extLst>
          </p:cNvPr>
          <p:cNvSpPr/>
          <p:nvPr/>
        </p:nvSpPr>
        <p:spPr>
          <a:xfrm>
            <a:off x="4643309"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xmlns="" id="{F2FC13B4-43CE-14CE-770E-A2EB95303E7A}"/>
              </a:ext>
            </a:extLst>
          </p:cNvPr>
          <p:cNvSpPr/>
          <p:nvPr/>
        </p:nvSpPr>
        <p:spPr>
          <a:xfrm>
            <a:off x="6913417"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xmlns="" id="{7F14E844-6107-3A1A-0613-63A1DE5C4D63}"/>
              </a:ext>
            </a:extLst>
          </p:cNvPr>
          <p:cNvSpPr txBox="1"/>
          <p:nvPr/>
        </p:nvSpPr>
        <p:spPr>
          <a:xfrm>
            <a:off x="380999" y="57150"/>
            <a:ext cx="7268229" cy="507831"/>
          </a:xfrm>
          <a:prstGeom prst="rect">
            <a:avLst/>
          </a:prstGeom>
          <a:noFill/>
        </p:spPr>
        <p:txBody>
          <a:bodyPr wrap="square">
            <a:spAutoFit/>
          </a:bodyPr>
          <a:lstStyle/>
          <a:p>
            <a:r>
              <a:rPr lang="en-US" sz="2700" b="1" dirty="0">
                <a:solidFill>
                  <a:schemeClr val="tx1">
                    <a:lumMod val="75000"/>
                    <a:lumOff val="25000"/>
                  </a:schemeClr>
                </a:solidFill>
              </a:rPr>
              <a:t>CONCLUSION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xmlns="" id="{07423E36-EA12-80B4-7834-181EBA084430}"/>
              </a:ext>
            </a:extLst>
          </p:cNvPr>
          <p:cNvSpPr txBox="1"/>
          <p:nvPr/>
        </p:nvSpPr>
        <p:spPr>
          <a:xfrm>
            <a:off x="236963" y="1394520"/>
            <a:ext cx="1944313" cy="2308324"/>
          </a:xfrm>
          <a:prstGeom prst="rect">
            <a:avLst/>
          </a:prstGeom>
          <a:noFill/>
        </p:spPr>
        <p:txBody>
          <a:bodyPr wrap="square">
            <a:spAutoFit/>
          </a:bodyPr>
          <a:lstStyle/>
          <a:p>
            <a:r>
              <a:rPr lang="en-ID" sz="1600" dirty="0"/>
              <a:t>In terms of overall passenger satisfaction and experience, 56.67% of them were neutral or dissatisfied, and 43.33% were satisfied.</a:t>
            </a:r>
          </a:p>
        </p:txBody>
      </p:sp>
      <p:sp>
        <p:nvSpPr>
          <p:cNvPr id="20" name="TextBox 19">
            <a:extLst>
              <a:ext uri="{FF2B5EF4-FFF2-40B4-BE49-F238E27FC236}">
                <a16:creationId xmlns:a16="http://schemas.microsoft.com/office/drawing/2014/main" xmlns="" id="{91C959B5-E973-7864-8415-9DCA7163C3B8}"/>
              </a:ext>
            </a:extLst>
          </p:cNvPr>
          <p:cNvSpPr txBox="1"/>
          <p:nvPr/>
        </p:nvSpPr>
        <p:spPr>
          <a:xfrm>
            <a:off x="2546688" y="1394520"/>
            <a:ext cx="1904696" cy="3539430"/>
          </a:xfrm>
          <a:prstGeom prst="rect">
            <a:avLst/>
          </a:prstGeom>
          <a:noFill/>
        </p:spPr>
        <p:txBody>
          <a:bodyPr wrap="square">
            <a:spAutoFit/>
          </a:bodyPr>
          <a:lstStyle/>
          <a:p>
            <a:r>
              <a:rPr lang="en-ID" sz="1600" dirty="0"/>
              <a:t>Most passengers showed high dissatisfaction with the features of Wi-Fi service during flights and the ease of online booking. It's interesting because the availability of Wi-Fi is not a basic necessity on a flight.</a:t>
            </a:r>
          </a:p>
        </p:txBody>
      </p:sp>
      <p:sp>
        <p:nvSpPr>
          <p:cNvPr id="22" name="TextBox 21">
            <a:extLst>
              <a:ext uri="{FF2B5EF4-FFF2-40B4-BE49-F238E27FC236}">
                <a16:creationId xmlns:a16="http://schemas.microsoft.com/office/drawing/2014/main" xmlns="" id="{2F767E3E-B4A2-0CE1-7061-60BDD9E07349}"/>
              </a:ext>
            </a:extLst>
          </p:cNvPr>
          <p:cNvSpPr txBox="1"/>
          <p:nvPr/>
        </p:nvSpPr>
        <p:spPr>
          <a:xfrm>
            <a:off x="4800600" y="1401157"/>
            <a:ext cx="1768492" cy="2554545"/>
          </a:xfrm>
          <a:prstGeom prst="rect">
            <a:avLst/>
          </a:prstGeom>
          <a:noFill/>
        </p:spPr>
        <p:txBody>
          <a:bodyPr wrap="square">
            <a:spAutoFit/>
          </a:bodyPr>
          <a:lstStyle/>
          <a:p>
            <a:r>
              <a:rPr lang="en-ID" sz="1600" dirty="0"/>
              <a:t>All kinds of passengers from all types of flight classes showed dissatisfaction over inadequate luggage handling and long waiting times for flight delays.</a:t>
            </a:r>
          </a:p>
        </p:txBody>
      </p:sp>
      <p:sp>
        <p:nvSpPr>
          <p:cNvPr id="24" name="TextBox 23">
            <a:extLst>
              <a:ext uri="{FF2B5EF4-FFF2-40B4-BE49-F238E27FC236}">
                <a16:creationId xmlns:a16="http://schemas.microsoft.com/office/drawing/2014/main" xmlns="" id="{870428F8-9257-40E2-B52D-127D07F5D026}"/>
              </a:ext>
            </a:extLst>
          </p:cNvPr>
          <p:cNvSpPr txBox="1"/>
          <p:nvPr/>
        </p:nvSpPr>
        <p:spPr>
          <a:xfrm>
            <a:off x="7094268" y="1403547"/>
            <a:ext cx="1940011" cy="1815882"/>
          </a:xfrm>
          <a:prstGeom prst="rect">
            <a:avLst/>
          </a:prstGeom>
          <a:noFill/>
        </p:spPr>
        <p:txBody>
          <a:bodyPr wrap="square">
            <a:spAutoFit/>
          </a:bodyPr>
          <a:lstStyle/>
          <a:p>
            <a:r>
              <a:rPr lang="en-ID" sz="1600" dirty="0"/>
              <a:t>The best machine learning model is Random Forest, with an accuracy ratio of 96.23% and an F1 score of 95.5%.</a:t>
            </a:r>
          </a:p>
        </p:txBody>
      </p:sp>
      <p:sp>
        <p:nvSpPr>
          <p:cNvPr id="50" name="Flowchart: Connector 49">
            <a:extLst>
              <a:ext uri="{FF2B5EF4-FFF2-40B4-BE49-F238E27FC236}">
                <a16:creationId xmlns:a16="http://schemas.microsoft.com/office/drawing/2014/main" xmlns="" id="{D687E583-840F-6CF9-4DEA-E2ACCE570643}"/>
              </a:ext>
            </a:extLst>
          </p:cNvPr>
          <p:cNvSpPr/>
          <p:nvPr/>
        </p:nvSpPr>
        <p:spPr>
          <a:xfrm>
            <a:off x="793487" y="767510"/>
            <a:ext cx="629752" cy="629752"/>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Flowchart: Connector 50">
            <a:extLst>
              <a:ext uri="{FF2B5EF4-FFF2-40B4-BE49-F238E27FC236}">
                <a16:creationId xmlns:a16="http://schemas.microsoft.com/office/drawing/2014/main" xmlns="" id="{196174FF-1265-5BD8-13CF-E8D39B009E32}"/>
              </a:ext>
            </a:extLst>
          </p:cNvPr>
          <p:cNvSpPr/>
          <p:nvPr/>
        </p:nvSpPr>
        <p:spPr>
          <a:xfrm>
            <a:off x="3097415" y="767510"/>
            <a:ext cx="629752" cy="629752"/>
          </a:xfrm>
          <a:prstGeom prst="flowChartConnector">
            <a:avLst/>
          </a:prstGeom>
          <a:solidFill>
            <a:srgbClr val="9BC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Flowchart: Connector 51">
            <a:extLst>
              <a:ext uri="{FF2B5EF4-FFF2-40B4-BE49-F238E27FC236}">
                <a16:creationId xmlns:a16="http://schemas.microsoft.com/office/drawing/2014/main" xmlns="" id="{891CDC6C-EA07-8707-A998-0C10E102784D}"/>
              </a:ext>
            </a:extLst>
          </p:cNvPr>
          <p:cNvSpPr/>
          <p:nvPr/>
        </p:nvSpPr>
        <p:spPr>
          <a:xfrm>
            <a:off x="5401343" y="767510"/>
            <a:ext cx="629752" cy="629752"/>
          </a:xfrm>
          <a:prstGeom prst="flowChartConnector">
            <a:avLst/>
          </a:prstGeom>
          <a:solidFill>
            <a:srgbClr val="79D5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Flowchart: Connector 52">
            <a:extLst>
              <a:ext uri="{FF2B5EF4-FFF2-40B4-BE49-F238E27FC236}">
                <a16:creationId xmlns:a16="http://schemas.microsoft.com/office/drawing/2014/main" xmlns="" id="{398097FF-C898-A2EB-C727-1264E12E6BF3}"/>
              </a:ext>
            </a:extLst>
          </p:cNvPr>
          <p:cNvSpPr/>
          <p:nvPr/>
        </p:nvSpPr>
        <p:spPr>
          <a:xfrm>
            <a:off x="7688153" y="767510"/>
            <a:ext cx="629752" cy="629752"/>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0718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0999" y="57150"/>
            <a:ext cx="7268229" cy="507831"/>
          </a:xfrm>
          <a:prstGeom prst="rect">
            <a:avLst/>
          </a:prstGeom>
          <a:noFill/>
        </p:spPr>
        <p:txBody>
          <a:bodyPr wrap="square">
            <a:spAutoFit/>
          </a:bodyPr>
          <a:lstStyle/>
          <a:p>
            <a:r>
              <a:rPr lang="en-US" sz="2700" b="1" dirty="0">
                <a:solidFill>
                  <a:schemeClr val="tx1">
                    <a:lumMod val="75000"/>
                    <a:lumOff val="25000"/>
                  </a:schemeClr>
                </a:solidFill>
              </a:rPr>
              <a:t>RECOMMENDATION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xmlns="" id="{592DB3AA-F8B0-389B-5DA8-6C379193438A}"/>
              </a:ext>
            </a:extLst>
          </p:cNvPr>
          <p:cNvSpPr txBox="1"/>
          <p:nvPr/>
        </p:nvSpPr>
        <p:spPr>
          <a:xfrm>
            <a:off x="397564" y="542618"/>
            <a:ext cx="8729871" cy="584775"/>
          </a:xfrm>
          <a:prstGeom prst="rect">
            <a:avLst/>
          </a:prstGeom>
          <a:noFill/>
        </p:spPr>
        <p:txBody>
          <a:bodyPr wrap="square">
            <a:spAutoFit/>
          </a:bodyPr>
          <a:lstStyle/>
          <a:p>
            <a:r>
              <a:rPr lang="en-ID" sz="1600" dirty="0"/>
              <a:t>There are some features that cause passenger dissatisfaction that </a:t>
            </a:r>
            <a:r>
              <a:rPr lang="en-ID" sz="1600" b="1" dirty="0"/>
              <a:t>tend to be high</a:t>
            </a:r>
            <a:r>
              <a:rPr lang="en-ID" sz="1600" dirty="0"/>
              <a:t>. Decision-makers should consider the following recommendations:</a:t>
            </a:r>
          </a:p>
        </p:txBody>
      </p:sp>
      <p:sp>
        <p:nvSpPr>
          <p:cNvPr id="21" name="TextBox 20">
            <a:extLst>
              <a:ext uri="{FF2B5EF4-FFF2-40B4-BE49-F238E27FC236}">
                <a16:creationId xmlns:a16="http://schemas.microsoft.com/office/drawing/2014/main" xmlns="" id="{F0336F16-305D-B5F7-25BA-D618CB62D319}"/>
              </a:ext>
            </a:extLst>
          </p:cNvPr>
          <p:cNvSpPr txBox="1"/>
          <p:nvPr/>
        </p:nvSpPr>
        <p:spPr>
          <a:xfrm>
            <a:off x="581913" y="4428138"/>
            <a:ext cx="7857436" cy="523220"/>
          </a:xfrm>
          <a:prstGeom prst="rect">
            <a:avLst/>
          </a:prstGeom>
          <a:noFill/>
        </p:spPr>
        <p:txBody>
          <a:bodyPr wrap="square">
            <a:spAutoFit/>
          </a:bodyPr>
          <a:lstStyle/>
          <a:p>
            <a:pPr algn="ctr"/>
            <a:r>
              <a:rPr lang="en-ID" sz="1400" dirty="0"/>
              <a:t>In addition to the above four features</a:t>
            </a:r>
            <a:r>
              <a:rPr lang="en-ID" sz="1400" b="1" dirty="0"/>
              <a:t>, other features also require research and improvement </a:t>
            </a:r>
            <a:r>
              <a:rPr lang="en-ID" sz="1400" dirty="0"/>
              <a:t>so that the company can create a pleasant experience for airline customers.</a:t>
            </a:r>
          </a:p>
        </p:txBody>
      </p:sp>
      <p:grpSp>
        <p:nvGrpSpPr>
          <p:cNvPr id="30" name="Group 29">
            <a:extLst>
              <a:ext uri="{FF2B5EF4-FFF2-40B4-BE49-F238E27FC236}">
                <a16:creationId xmlns:a16="http://schemas.microsoft.com/office/drawing/2014/main" xmlns="" id="{A0505409-6C4C-E46A-A987-227B9DBD5239}"/>
              </a:ext>
            </a:extLst>
          </p:cNvPr>
          <p:cNvGrpSpPr/>
          <p:nvPr/>
        </p:nvGrpSpPr>
        <p:grpSpPr>
          <a:xfrm>
            <a:off x="399516" y="1270670"/>
            <a:ext cx="3869635" cy="1869859"/>
            <a:chOff x="445228" y="1270670"/>
            <a:chExt cx="3869635" cy="1869859"/>
          </a:xfrm>
        </p:grpSpPr>
        <p:sp>
          <p:nvSpPr>
            <p:cNvPr id="7" name="TextBox 6">
              <a:extLst>
                <a:ext uri="{FF2B5EF4-FFF2-40B4-BE49-F238E27FC236}">
                  <a16:creationId xmlns:a16="http://schemas.microsoft.com/office/drawing/2014/main" xmlns="" id="{1CD6EF47-BBB4-12A8-A8B5-874A86EE1929}"/>
                </a:ext>
              </a:extLst>
            </p:cNvPr>
            <p:cNvSpPr txBox="1"/>
            <p:nvPr/>
          </p:nvSpPr>
          <p:spPr>
            <a:xfrm>
              <a:off x="522789" y="1324647"/>
              <a:ext cx="3713923" cy="1815882"/>
            </a:xfrm>
            <a:prstGeom prst="rect">
              <a:avLst/>
            </a:prstGeom>
            <a:noFill/>
          </p:spPr>
          <p:txBody>
            <a:bodyPr wrap="square">
              <a:spAutoFit/>
            </a:bodyPr>
            <a:lstStyle/>
            <a:p>
              <a:r>
                <a:rPr lang="en-ID" sz="1400" dirty="0">
                  <a:solidFill>
                    <a:schemeClr val="tx1">
                      <a:lumMod val="85000"/>
                      <a:lumOff val="15000"/>
                    </a:schemeClr>
                  </a:solidFill>
                </a:rPr>
                <a:t>Although it is not a basic requirement in flight, it turns out that </a:t>
              </a:r>
              <a:r>
                <a:rPr lang="en-ID" sz="1400" b="1" dirty="0">
                  <a:solidFill>
                    <a:srgbClr val="002F8E"/>
                  </a:solidFill>
                </a:rPr>
                <a:t>an adequate Wi-Fi experience is important for most passengers</a:t>
              </a:r>
              <a:r>
                <a:rPr lang="en-ID" sz="1400" b="1" dirty="0">
                  <a:solidFill>
                    <a:schemeClr val="tx1">
                      <a:lumMod val="75000"/>
                      <a:lumOff val="25000"/>
                    </a:schemeClr>
                  </a:solidFill>
                </a:rPr>
                <a:t>.</a:t>
              </a:r>
              <a:r>
                <a:rPr lang="en-ID" sz="1400" dirty="0">
                  <a:solidFill>
                    <a:schemeClr val="tx1">
                      <a:lumMod val="75000"/>
                      <a:lumOff val="25000"/>
                    </a:schemeClr>
                  </a:solidFill>
                </a:rPr>
                <a:t> </a:t>
              </a:r>
              <a:r>
                <a:rPr lang="en-ID" sz="1400" dirty="0">
                  <a:solidFill>
                    <a:schemeClr val="tx1">
                      <a:lumMod val="85000"/>
                      <a:lumOff val="15000"/>
                    </a:schemeClr>
                  </a:solidFill>
                </a:rPr>
                <a:t>Decision-makers should consider adding Wi-Fi operating costs and adequate management. If the cost increase is not possible, then it can also be done by providing certain substitute entertainment</a:t>
              </a:r>
              <a:r>
                <a:rPr lang="en-ID" sz="1400" dirty="0">
                  <a:solidFill>
                    <a:schemeClr val="tx1">
                      <a:lumMod val="75000"/>
                      <a:lumOff val="25000"/>
                    </a:schemeClr>
                  </a:solidFill>
                </a:rPr>
                <a:t>.</a:t>
              </a:r>
            </a:p>
          </p:txBody>
        </p:sp>
        <p:sp>
          <p:nvSpPr>
            <p:cNvPr id="23" name="Rectangle: Rounded Corners 22">
              <a:extLst>
                <a:ext uri="{FF2B5EF4-FFF2-40B4-BE49-F238E27FC236}">
                  <a16:creationId xmlns:a16="http://schemas.microsoft.com/office/drawing/2014/main" xmlns="" id="{1AF19E49-0AFD-22F1-80E4-B8A54BC5AFC7}"/>
                </a:ext>
              </a:extLst>
            </p:cNvPr>
            <p:cNvSpPr/>
            <p:nvPr/>
          </p:nvSpPr>
          <p:spPr>
            <a:xfrm>
              <a:off x="445228" y="1270670"/>
              <a:ext cx="3869635" cy="1869859"/>
            </a:xfrm>
            <a:prstGeom prst="roundRect">
              <a:avLst/>
            </a:prstGeom>
            <a:noFill/>
            <a:ln>
              <a:solidFill>
                <a:srgbClr val="79D5C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xmlns="" id="{4A6C802F-49D9-EF93-38FA-2E76D6381ADD}"/>
              </a:ext>
            </a:extLst>
          </p:cNvPr>
          <p:cNvGrpSpPr/>
          <p:nvPr/>
        </p:nvGrpSpPr>
        <p:grpSpPr>
          <a:xfrm>
            <a:off x="4510631" y="1276350"/>
            <a:ext cx="4315159" cy="1864179"/>
            <a:chOff x="4510631" y="1276350"/>
            <a:chExt cx="4315159" cy="1864179"/>
          </a:xfrm>
        </p:grpSpPr>
        <p:sp>
          <p:nvSpPr>
            <p:cNvPr id="10" name="TextBox 9">
              <a:extLst>
                <a:ext uri="{FF2B5EF4-FFF2-40B4-BE49-F238E27FC236}">
                  <a16:creationId xmlns:a16="http://schemas.microsoft.com/office/drawing/2014/main" xmlns="" id="{0C4874D5-F671-D7A8-8C43-CDAAE8C257A1}"/>
                </a:ext>
              </a:extLst>
            </p:cNvPr>
            <p:cNvSpPr txBox="1"/>
            <p:nvPr/>
          </p:nvSpPr>
          <p:spPr>
            <a:xfrm>
              <a:off x="4661454" y="1464661"/>
              <a:ext cx="4164336" cy="1384995"/>
            </a:xfrm>
            <a:prstGeom prst="rect">
              <a:avLst/>
            </a:prstGeom>
            <a:noFill/>
          </p:spPr>
          <p:txBody>
            <a:bodyPr wrap="square">
              <a:spAutoFit/>
            </a:bodyPr>
            <a:lstStyle/>
            <a:p>
              <a:r>
                <a:rPr lang="en-US" sz="1400" dirty="0">
                  <a:solidFill>
                    <a:schemeClr val="tx1">
                      <a:lumMod val="85000"/>
                      <a:lumOff val="15000"/>
                    </a:schemeClr>
                  </a:solidFill>
                </a:rPr>
                <a:t>The simplicity of online booking is critical in the digital age, which demands high mobility as well as the requirement to transact swiftly and securely. Companies can work with third parties, such as travel applications</a:t>
              </a:r>
              <a:r>
                <a:rPr lang="en-US" sz="1400" dirty="0"/>
                <a:t>, </a:t>
              </a:r>
              <a:r>
                <a:rPr lang="en-US" sz="1400" b="1" dirty="0">
                  <a:solidFill>
                    <a:srgbClr val="002F8E"/>
                  </a:solidFill>
                </a:rPr>
                <a:t>to improve online ticket booking systems.</a:t>
              </a:r>
              <a:endParaRPr lang="en-ID" sz="1400" b="1" dirty="0">
                <a:solidFill>
                  <a:srgbClr val="002F8E"/>
                </a:solidFill>
              </a:endParaRPr>
            </a:p>
          </p:txBody>
        </p:sp>
        <p:sp>
          <p:nvSpPr>
            <p:cNvPr id="25" name="Rectangle: Rounded Corners 24">
              <a:extLst>
                <a:ext uri="{FF2B5EF4-FFF2-40B4-BE49-F238E27FC236}">
                  <a16:creationId xmlns:a16="http://schemas.microsoft.com/office/drawing/2014/main" xmlns="" id="{A9BFE3EB-4777-4825-CCA0-BF41B8C38D04}"/>
                </a:ext>
              </a:extLst>
            </p:cNvPr>
            <p:cNvSpPr/>
            <p:nvPr/>
          </p:nvSpPr>
          <p:spPr>
            <a:xfrm>
              <a:off x="4510631" y="1276350"/>
              <a:ext cx="4315158" cy="1864179"/>
            </a:xfrm>
            <a:prstGeom prst="roundRect">
              <a:avLst/>
            </a:prstGeom>
            <a:noFill/>
            <a:ln>
              <a:solidFill>
                <a:schemeClr val="accent3">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1" name="Group 30">
            <a:extLst>
              <a:ext uri="{FF2B5EF4-FFF2-40B4-BE49-F238E27FC236}">
                <a16:creationId xmlns:a16="http://schemas.microsoft.com/office/drawing/2014/main" xmlns="" id="{EAF25EAD-8340-6A56-EC5B-ED10C597F214}"/>
              </a:ext>
            </a:extLst>
          </p:cNvPr>
          <p:cNvGrpSpPr/>
          <p:nvPr/>
        </p:nvGrpSpPr>
        <p:grpSpPr>
          <a:xfrm>
            <a:off x="447260" y="3396717"/>
            <a:ext cx="3896140" cy="775233"/>
            <a:chOff x="492972" y="3333750"/>
            <a:chExt cx="3896140" cy="775233"/>
          </a:xfrm>
        </p:grpSpPr>
        <p:sp>
          <p:nvSpPr>
            <p:cNvPr id="17" name="TextBox 16">
              <a:extLst>
                <a:ext uri="{FF2B5EF4-FFF2-40B4-BE49-F238E27FC236}">
                  <a16:creationId xmlns:a16="http://schemas.microsoft.com/office/drawing/2014/main" xmlns="" id="{F36DBC5B-AC0D-E6D7-E55D-521A8B6EA008}"/>
                </a:ext>
              </a:extLst>
            </p:cNvPr>
            <p:cNvSpPr txBox="1"/>
            <p:nvPr/>
          </p:nvSpPr>
          <p:spPr>
            <a:xfrm>
              <a:off x="519476" y="3370319"/>
              <a:ext cx="3869636" cy="738664"/>
            </a:xfrm>
            <a:prstGeom prst="rect">
              <a:avLst/>
            </a:prstGeom>
            <a:noFill/>
          </p:spPr>
          <p:txBody>
            <a:bodyPr wrap="square">
              <a:spAutoFit/>
            </a:bodyPr>
            <a:lstStyle/>
            <a:p>
              <a:r>
                <a:rPr lang="en-US" sz="1400" dirty="0">
                  <a:solidFill>
                    <a:schemeClr val="tx1">
                      <a:lumMod val="85000"/>
                      <a:lumOff val="15000"/>
                    </a:schemeClr>
                  </a:solidFill>
                </a:rPr>
                <a:t>To ensure proper handling, SOP officers must </a:t>
              </a:r>
              <a:r>
                <a:rPr lang="en-US" sz="1400" b="1" dirty="0">
                  <a:solidFill>
                    <a:srgbClr val="002F8E"/>
                  </a:solidFill>
                </a:rPr>
                <a:t>supervise and perform quality </a:t>
              </a:r>
              <a:r>
                <a:rPr lang="en-US" sz="1400" dirty="0">
                  <a:solidFill>
                    <a:schemeClr val="tx1">
                      <a:lumMod val="85000"/>
                      <a:lumOff val="15000"/>
                    </a:schemeClr>
                  </a:solidFill>
                </a:rPr>
                <a:t>baggage handling.</a:t>
              </a:r>
              <a:endParaRPr lang="en-ID" sz="1400" dirty="0">
                <a:solidFill>
                  <a:schemeClr val="tx1">
                    <a:lumMod val="85000"/>
                    <a:lumOff val="15000"/>
                  </a:schemeClr>
                </a:solidFill>
              </a:endParaRPr>
            </a:p>
          </p:txBody>
        </p:sp>
        <p:sp>
          <p:nvSpPr>
            <p:cNvPr id="26" name="Rectangle: Rounded Corners 25">
              <a:extLst>
                <a:ext uri="{FF2B5EF4-FFF2-40B4-BE49-F238E27FC236}">
                  <a16:creationId xmlns:a16="http://schemas.microsoft.com/office/drawing/2014/main" xmlns="" id="{44ED58DC-BFFB-7432-8A72-DADEFE838E98}"/>
                </a:ext>
              </a:extLst>
            </p:cNvPr>
            <p:cNvSpPr/>
            <p:nvPr/>
          </p:nvSpPr>
          <p:spPr>
            <a:xfrm>
              <a:off x="492972" y="3333750"/>
              <a:ext cx="3869636" cy="775233"/>
            </a:xfrm>
            <a:prstGeom prst="roundRect">
              <a:avLst/>
            </a:prstGeom>
            <a:noFill/>
            <a:ln>
              <a:solidFill>
                <a:srgbClr val="FB8B6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2" name="Group 31">
            <a:extLst>
              <a:ext uri="{FF2B5EF4-FFF2-40B4-BE49-F238E27FC236}">
                <a16:creationId xmlns:a16="http://schemas.microsoft.com/office/drawing/2014/main" xmlns="" id="{2684F25B-F653-9489-8A19-78170D1C6DC7}"/>
              </a:ext>
            </a:extLst>
          </p:cNvPr>
          <p:cNvGrpSpPr/>
          <p:nvPr/>
        </p:nvGrpSpPr>
        <p:grpSpPr>
          <a:xfrm>
            <a:off x="4563638" y="3388283"/>
            <a:ext cx="4262151" cy="783667"/>
            <a:chOff x="4563638" y="3325316"/>
            <a:chExt cx="4262151" cy="783667"/>
          </a:xfrm>
        </p:grpSpPr>
        <p:sp>
          <p:nvSpPr>
            <p:cNvPr id="14" name="TextBox 13">
              <a:extLst>
                <a:ext uri="{FF2B5EF4-FFF2-40B4-BE49-F238E27FC236}">
                  <a16:creationId xmlns:a16="http://schemas.microsoft.com/office/drawing/2014/main" xmlns="" id="{A0420C78-5219-4AF6-A990-09B0087EB0C1}"/>
                </a:ext>
              </a:extLst>
            </p:cNvPr>
            <p:cNvSpPr txBox="1"/>
            <p:nvPr/>
          </p:nvSpPr>
          <p:spPr>
            <a:xfrm>
              <a:off x="4661454" y="3370319"/>
              <a:ext cx="4164335" cy="738664"/>
            </a:xfrm>
            <a:prstGeom prst="rect">
              <a:avLst/>
            </a:prstGeom>
            <a:noFill/>
          </p:spPr>
          <p:txBody>
            <a:bodyPr wrap="square">
              <a:spAutoFit/>
            </a:bodyPr>
            <a:lstStyle/>
            <a:p>
              <a:r>
                <a:rPr lang="en-US" sz="1400" dirty="0">
                  <a:solidFill>
                    <a:schemeClr val="tx1">
                      <a:lumMod val="85000"/>
                      <a:lumOff val="15000"/>
                    </a:schemeClr>
                  </a:solidFill>
                </a:rPr>
                <a:t>Decision-makers can optimize efforts </a:t>
              </a:r>
              <a:r>
                <a:rPr lang="en-US" sz="1400" b="1" dirty="0">
                  <a:solidFill>
                    <a:srgbClr val="002F8E"/>
                  </a:solidFill>
                </a:rPr>
                <a:t>to</a:t>
              </a:r>
              <a:r>
                <a:rPr lang="en-US" sz="1400" dirty="0">
                  <a:solidFill>
                    <a:srgbClr val="002F8E"/>
                  </a:solidFill>
                </a:rPr>
                <a:t> </a:t>
              </a:r>
              <a:r>
                <a:rPr lang="en-US" sz="1400" b="1" dirty="0">
                  <a:solidFill>
                    <a:srgbClr val="002F8E"/>
                  </a:solidFill>
                </a:rPr>
                <a:t>reduce elements under the airline's control </a:t>
              </a:r>
              <a:r>
                <a:rPr lang="en-US" sz="1400" dirty="0">
                  <a:solidFill>
                    <a:schemeClr val="tx1">
                      <a:lumMod val="85000"/>
                      <a:lumOff val="15000"/>
                    </a:schemeClr>
                  </a:solidFill>
                </a:rPr>
                <a:t>that can cause extended delays in departure or arrival.</a:t>
              </a:r>
              <a:endParaRPr lang="en-ID" sz="1400" dirty="0">
                <a:solidFill>
                  <a:schemeClr val="tx1">
                    <a:lumMod val="85000"/>
                    <a:lumOff val="15000"/>
                  </a:schemeClr>
                </a:solidFill>
              </a:endParaRPr>
            </a:p>
          </p:txBody>
        </p:sp>
        <p:sp>
          <p:nvSpPr>
            <p:cNvPr id="28" name="Rectangle: Rounded Corners 27">
              <a:extLst>
                <a:ext uri="{FF2B5EF4-FFF2-40B4-BE49-F238E27FC236}">
                  <a16:creationId xmlns:a16="http://schemas.microsoft.com/office/drawing/2014/main" xmlns="" id="{86226A36-C581-A438-6257-DF7FB68CF170}"/>
                </a:ext>
              </a:extLst>
            </p:cNvPr>
            <p:cNvSpPr/>
            <p:nvPr/>
          </p:nvSpPr>
          <p:spPr>
            <a:xfrm>
              <a:off x="4563638" y="3325316"/>
              <a:ext cx="4262151" cy="775233"/>
            </a:xfrm>
            <a:prstGeom prst="roundRect">
              <a:avLst/>
            </a:prstGeom>
            <a:no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13189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5">
            <a:extLst>
              <a:ext uri="{FF2B5EF4-FFF2-40B4-BE49-F238E27FC236}">
                <a16:creationId xmlns:a16="http://schemas.microsoft.com/office/drawing/2014/main" xmlns="" id="{D6912F8D-832F-844A-9E7F-87B22677934B}"/>
              </a:ext>
            </a:extLst>
          </p:cNvPr>
          <p:cNvSpPr/>
          <p:nvPr/>
        </p:nvSpPr>
        <p:spPr>
          <a:xfrm>
            <a:off x="0" y="-9025"/>
            <a:ext cx="9144000" cy="5161550"/>
          </a:xfrm>
          <a:prstGeom prst="rect">
            <a:avLst/>
          </a:prstGeom>
          <a:solidFill>
            <a:srgbClr val="9BC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Google Shape;598;p39">
            <a:extLst>
              <a:ext uri="{FF2B5EF4-FFF2-40B4-BE49-F238E27FC236}">
                <a16:creationId xmlns:a16="http://schemas.microsoft.com/office/drawing/2014/main" xmlns="" id="{F3FBB3DB-F426-1F48-A4BF-C9E3CFAD6A3F}"/>
              </a:ext>
            </a:extLst>
          </p:cNvPr>
          <p:cNvSpPr txBox="1">
            <a:spLocks/>
          </p:cNvSpPr>
          <p:nvPr/>
        </p:nvSpPr>
        <p:spPr>
          <a:xfrm>
            <a:off x="2628309" y="1089893"/>
            <a:ext cx="6168153" cy="13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marL="0" marR="0" lvl="0" indent="0" algn="ctr"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8000" b="0" i="0" u="none" strike="noStrike" kern="0" cap="none" spc="0" normalizeH="0" baseline="0" noProof="0" dirty="0">
                <a:ln>
                  <a:noFill/>
                </a:ln>
                <a:solidFill>
                  <a:srgbClr val="FFFFFF"/>
                </a:solidFill>
                <a:effectLst/>
                <a:uLnTx/>
                <a:uFillTx/>
                <a:latin typeface="Fira Sans Condensed ExtraBold"/>
                <a:sym typeface="Fira Sans Condensed ExtraBold"/>
              </a:rPr>
              <a:t>THANK YOU</a:t>
            </a:r>
          </a:p>
        </p:txBody>
      </p:sp>
      <p:sp>
        <p:nvSpPr>
          <p:cNvPr id="2" name="Freeform 13">
            <a:extLst>
              <a:ext uri="{FF2B5EF4-FFF2-40B4-BE49-F238E27FC236}">
                <a16:creationId xmlns:a16="http://schemas.microsoft.com/office/drawing/2014/main" xmlns="" id="{F58B9E90-5330-4841-55B0-6AEA37F721D5}"/>
              </a:ext>
            </a:extLst>
          </p:cNvPr>
          <p:cNvSpPr/>
          <p:nvPr/>
        </p:nvSpPr>
        <p:spPr>
          <a:xfrm rot="5856471">
            <a:off x="342656" y="854219"/>
            <a:ext cx="2515088" cy="3041364"/>
          </a:xfrm>
          <a:custGeom>
            <a:avLst/>
            <a:gdLst/>
            <a:ahLst/>
            <a:cxnLst/>
            <a:rect l="l" t="t" r="r" b="b"/>
            <a:pathLst>
              <a:path w="3216708" h="3665764">
                <a:moveTo>
                  <a:pt x="0" y="0"/>
                </a:moveTo>
                <a:lnTo>
                  <a:pt x="3216708" y="0"/>
                </a:lnTo>
                <a:lnTo>
                  <a:pt x="3216708" y="3665764"/>
                </a:lnTo>
                <a:lnTo>
                  <a:pt x="0" y="366576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3" name="Google Shape;598;p39">
            <a:extLst>
              <a:ext uri="{FF2B5EF4-FFF2-40B4-BE49-F238E27FC236}">
                <a16:creationId xmlns:a16="http://schemas.microsoft.com/office/drawing/2014/main" xmlns="" id="{D2596315-20F9-99D0-5A63-924D9ABBD7CE}"/>
              </a:ext>
            </a:extLst>
          </p:cNvPr>
          <p:cNvSpPr txBox="1">
            <a:spLocks/>
          </p:cNvSpPr>
          <p:nvPr/>
        </p:nvSpPr>
        <p:spPr>
          <a:xfrm>
            <a:off x="3235886" y="2419716"/>
            <a:ext cx="5981700" cy="121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marL="0" marR="0" lvl="0" indent="0"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3200" b="0" i="0" u="none" strike="noStrike" kern="0" cap="none" spc="0" normalizeH="0" baseline="0" noProof="0" dirty="0">
                <a:ln>
                  <a:noFill/>
                </a:ln>
                <a:solidFill>
                  <a:srgbClr val="FFFFFF"/>
                </a:solidFill>
                <a:effectLst/>
                <a:uLnTx/>
                <a:uFillTx/>
                <a:latin typeface="Fira Sans Condensed ExtraBold"/>
                <a:sym typeface="Fira Sans Condensed ExtraBold"/>
              </a:rPr>
              <a:t>Please kindly hit me up on </a:t>
            </a:r>
          </a:p>
          <a:p>
            <a:pPr marL="0" marR="0" lvl="0" indent="0"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3200" b="0" i="0" u="none" strike="noStrike" kern="0" cap="none" spc="0" normalizeH="0" baseline="0" noProof="0" dirty="0">
                <a:ln>
                  <a:noFill/>
                </a:ln>
                <a:solidFill>
                  <a:srgbClr val="FFFFFF"/>
                </a:solidFill>
                <a:effectLst/>
                <a:uLnTx/>
                <a:uFillTx/>
                <a:latin typeface="Fira Sans Condensed ExtraBold"/>
                <a:sym typeface="Fira Sans Condensed ExtraBold"/>
              </a:rPr>
              <a:t>Linked In:</a:t>
            </a:r>
          </a:p>
        </p:txBody>
      </p:sp>
      <p:sp>
        <p:nvSpPr>
          <p:cNvPr id="115" name="TextBox 114">
            <a:extLst>
              <a:ext uri="{FF2B5EF4-FFF2-40B4-BE49-F238E27FC236}">
                <a16:creationId xmlns:a16="http://schemas.microsoft.com/office/drawing/2014/main" xmlns="" id="{3A8D5698-23BA-5A71-89E2-E82CBE4BEFB7}"/>
              </a:ext>
            </a:extLst>
          </p:cNvPr>
          <p:cNvSpPr txBox="1"/>
          <p:nvPr/>
        </p:nvSpPr>
        <p:spPr>
          <a:xfrm>
            <a:off x="3235886" y="3481685"/>
            <a:ext cx="4953000" cy="461665"/>
          </a:xfrm>
          <a:prstGeom prst="rect">
            <a:avLst/>
          </a:prstGeom>
          <a:noFill/>
        </p:spPr>
        <p:txBody>
          <a:bodyPr wrap="square">
            <a:spAutoFit/>
          </a:bodyPr>
          <a:lstStyle/>
          <a:p>
            <a:pPr defTabSz="914400"/>
            <a:r>
              <a:rPr lang="en-ID" sz="2400" dirty="0">
                <a:solidFill>
                  <a:schemeClr val="bg1"/>
                </a:solidFill>
              </a:rPr>
              <a:t>http://www.linkedin.com/in/fadzal26</a:t>
            </a:r>
          </a:p>
        </p:txBody>
      </p:sp>
      <p:sp>
        <p:nvSpPr>
          <p:cNvPr id="221" name="Freeform 2">
            <a:extLst>
              <a:ext uri="{FF2B5EF4-FFF2-40B4-BE49-F238E27FC236}">
                <a16:creationId xmlns:a16="http://schemas.microsoft.com/office/drawing/2014/main" xmlns="" id="{15E6EDE7-EFDE-D6B4-F5DB-3C847EACDE2A}"/>
              </a:ext>
            </a:extLst>
          </p:cNvPr>
          <p:cNvSpPr/>
          <p:nvPr/>
        </p:nvSpPr>
        <p:spPr>
          <a:xfrm>
            <a:off x="132200" y="209550"/>
            <a:ext cx="9011799" cy="4621423"/>
          </a:xfrm>
          <a:custGeom>
            <a:avLst/>
            <a:gdLst/>
            <a:ahLst/>
            <a:cxnLst/>
            <a:rect l="l" t="t" r="r" b="b"/>
            <a:pathLst>
              <a:path w="16326447" h="8087169">
                <a:moveTo>
                  <a:pt x="0" y="0"/>
                </a:moveTo>
                <a:lnTo>
                  <a:pt x="16326447" y="0"/>
                </a:lnTo>
                <a:lnTo>
                  <a:pt x="16326447" y="8087169"/>
                </a:lnTo>
                <a:lnTo>
                  <a:pt x="0" y="8087169"/>
                </a:lnTo>
                <a:lnTo>
                  <a:pt x="0" y="0"/>
                </a:lnTo>
                <a:close/>
              </a:path>
            </a:pathLst>
          </a:custGeom>
          <a:blipFill>
            <a:blip r:embed="rId4">
              <a:lum bright="70000" contrast="-70000"/>
              <a:alphaModFix amt="21000"/>
              <a:extLst>
                <a:ext uri="{96DAC541-7B7A-43D3-8B79-37D633B846F1}">
                  <asvg:svgBlip xmlns:asvg="http://schemas.microsoft.com/office/drawing/2016/SVG/main" xmlns="" r:embed="rId5"/>
                </a:ext>
              </a:extLst>
            </a:blip>
            <a:stretch>
              <a:fillRect/>
            </a:stretch>
          </a:blipFill>
        </p:spPr>
      </p:sp>
    </p:spTree>
    <p:extLst>
      <p:ext uri="{BB962C8B-B14F-4D97-AF65-F5344CB8AC3E}">
        <p14:creationId xmlns:p14="http://schemas.microsoft.com/office/powerpoint/2010/main" val="27927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xmlns="" id="{91EC80F1-981E-FBB3-99DB-F0A8F8F0D7DD}"/>
              </a:ext>
            </a:extLst>
          </p:cNvPr>
          <p:cNvGrpSpPr/>
          <p:nvPr/>
        </p:nvGrpSpPr>
        <p:grpSpPr>
          <a:xfrm>
            <a:off x="-54799" y="-1"/>
            <a:ext cx="3255199" cy="5143501"/>
            <a:chOff x="0" y="0"/>
            <a:chExt cx="1918085" cy="2852779"/>
          </a:xfrm>
        </p:grpSpPr>
        <p:sp>
          <p:nvSpPr>
            <p:cNvPr id="14" name="Freeform 3">
              <a:extLst>
                <a:ext uri="{FF2B5EF4-FFF2-40B4-BE49-F238E27FC236}">
                  <a16:creationId xmlns:a16="http://schemas.microsoft.com/office/drawing/2014/main" xmlns="" id="{9BCC23AE-1DBB-D9BE-2450-CB5D88B2E64B}"/>
                </a:ext>
              </a:extLst>
            </p:cNvPr>
            <p:cNvSpPr/>
            <p:nvPr/>
          </p:nvSpPr>
          <p:spPr>
            <a:xfrm>
              <a:off x="0" y="0"/>
              <a:ext cx="1918085" cy="2852779"/>
            </a:xfrm>
            <a:custGeom>
              <a:avLst/>
              <a:gdLst/>
              <a:ahLst/>
              <a:cxnLst/>
              <a:rect l="l" t="t" r="r" b="b"/>
              <a:pathLst>
                <a:path w="1918085" h="2852779">
                  <a:moveTo>
                    <a:pt x="0" y="0"/>
                  </a:moveTo>
                  <a:lnTo>
                    <a:pt x="1918085" y="0"/>
                  </a:lnTo>
                  <a:lnTo>
                    <a:pt x="1918085" y="2852779"/>
                  </a:lnTo>
                  <a:lnTo>
                    <a:pt x="0" y="2852779"/>
                  </a:lnTo>
                  <a:close/>
                </a:path>
              </a:pathLst>
            </a:custGeom>
            <a:solidFill>
              <a:srgbClr val="A6CFF4"/>
            </a:solidFill>
            <a:ln w="19050" cap="sq">
              <a:noFill/>
              <a:prstDash val="solid"/>
              <a:miter/>
            </a:ln>
          </p:spPr>
          <p:txBody>
            <a:bodyPr/>
            <a:lstStyle/>
            <a:p>
              <a:endParaRPr lang="en-ID"/>
            </a:p>
          </p:txBody>
        </p:sp>
        <p:sp>
          <p:nvSpPr>
            <p:cNvPr id="15" name="TextBox 4">
              <a:extLst>
                <a:ext uri="{FF2B5EF4-FFF2-40B4-BE49-F238E27FC236}">
                  <a16:creationId xmlns:a16="http://schemas.microsoft.com/office/drawing/2014/main" xmlns="" id="{A4CCA6CD-62E1-2145-7038-2E13CCC3273D}"/>
                </a:ext>
              </a:extLst>
            </p:cNvPr>
            <p:cNvSpPr txBox="1"/>
            <p:nvPr/>
          </p:nvSpPr>
          <p:spPr>
            <a:xfrm>
              <a:off x="0" y="-66675"/>
              <a:ext cx="1918085" cy="2919454"/>
            </a:xfrm>
            <a:prstGeom prst="rect">
              <a:avLst/>
            </a:prstGeom>
            <a:ln>
              <a:noFill/>
            </a:ln>
          </p:spPr>
          <p:txBody>
            <a:bodyPr lIns="25400" tIns="25400" rIns="25400" bIns="25400" rtlCol="0" anchor="ctr"/>
            <a:lstStyle/>
            <a:p>
              <a:pPr algn="ctr">
                <a:lnSpc>
                  <a:spcPts val="1260"/>
                </a:lnSpc>
              </a:pPr>
              <a:endParaRPr>
                <a:solidFill>
                  <a:prstClr val="black"/>
                </a:solidFill>
                <a:latin typeface="Calibri"/>
              </a:endParaRPr>
            </a:p>
          </p:txBody>
        </p:sp>
      </p:grpSp>
      <p:grpSp>
        <p:nvGrpSpPr>
          <p:cNvPr id="116" name="Group 115">
            <a:extLst>
              <a:ext uri="{FF2B5EF4-FFF2-40B4-BE49-F238E27FC236}">
                <a16:creationId xmlns:a16="http://schemas.microsoft.com/office/drawing/2014/main" xmlns="" id="{8A7B5CE1-56BB-0AFB-6B80-98BE1FDBEE2B}"/>
              </a:ext>
            </a:extLst>
          </p:cNvPr>
          <p:cNvGrpSpPr/>
          <p:nvPr/>
        </p:nvGrpSpPr>
        <p:grpSpPr>
          <a:xfrm>
            <a:off x="3625075" y="1125663"/>
            <a:ext cx="5180749" cy="357429"/>
            <a:chOff x="3810852" y="1109791"/>
            <a:chExt cx="5180749" cy="357429"/>
          </a:xfrm>
        </p:grpSpPr>
        <p:sp>
          <p:nvSpPr>
            <p:cNvPr id="97" name="Rectangle: Rounded Corners 96">
              <a:extLst>
                <a:ext uri="{FF2B5EF4-FFF2-40B4-BE49-F238E27FC236}">
                  <a16:creationId xmlns:a16="http://schemas.microsoft.com/office/drawing/2014/main" xmlns="" id="{A79AFE1B-2064-C44E-A5AC-E79409B7EADA}"/>
                </a:ext>
              </a:extLst>
            </p:cNvPr>
            <p:cNvSpPr/>
            <p:nvPr/>
          </p:nvSpPr>
          <p:spPr>
            <a:xfrm>
              <a:off x="3810852" y="1109791"/>
              <a:ext cx="5028348" cy="35742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xmlns="" id="{F7180795-0E35-3217-7C4F-C760ED4138AA}"/>
                </a:ext>
              </a:extLst>
            </p:cNvPr>
            <p:cNvSpPr txBox="1"/>
            <p:nvPr/>
          </p:nvSpPr>
          <p:spPr>
            <a:xfrm>
              <a:off x="3810853" y="1109791"/>
              <a:ext cx="5180748" cy="307777"/>
            </a:xfrm>
            <a:prstGeom prst="rect">
              <a:avLst/>
            </a:prstGeom>
            <a:noFill/>
          </p:spPr>
          <p:txBody>
            <a:bodyPr wrap="square">
              <a:spAutoFit/>
            </a:bodyPr>
            <a:lstStyle/>
            <a:p>
              <a:r>
                <a:rPr lang="en-US" sz="1400" dirty="0"/>
                <a:t>What factors correlate with airline passenger </a:t>
              </a:r>
              <a:r>
                <a:rPr lang="en-US" sz="1400" b="1" i="1" dirty="0"/>
                <a:t>dissatisfaction</a:t>
              </a:r>
              <a:r>
                <a:rPr lang="en-US" sz="1400" dirty="0"/>
                <a:t>?</a:t>
              </a:r>
            </a:p>
          </p:txBody>
        </p:sp>
      </p:grpSp>
      <p:sp>
        <p:nvSpPr>
          <p:cNvPr id="12" name="TextBox 11">
            <a:extLst>
              <a:ext uri="{FF2B5EF4-FFF2-40B4-BE49-F238E27FC236}">
                <a16:creationId xmlns:a16="http://schemas.microsoft.com/office/drawing/2014/main" xmlns="" id="{CAEE23B8-218A-166A-FFB1-42D5A4FBD1A0}"/>
              </a:ext>
            </a:extLst>
          </p:cNvPr>
          <p:cNvSpPr txBox="1"/>
          <p:nvPr/>
        </p:nvSpPr>
        <p:spPr>
          <a:xfrm>
            <a:off x="5384445" y="560648"/>
            <a:ext cx="1543231" cy="369332"/>
          </a:xfrm>
          <a:prstGeom prst="rect">
            <a:avLst/>
          </a:prstGeom>
          <a:solidFill>
            <a:srgbClr val="FFC000"/>
          </a:solidFill>
        </p:spPr>
        <p:txBody>
          <a:bodyPr wrap="square">
            <a:spAutoFit/>
          </a:bodyPr>
          <a:lstStyle/>
          <a:p>
            <a:r>
              <a:rPr lang="en-US" sz="1800" b="1" dirty="0">
                <a:solidFill>
                  <a:schemeClr val="tx1">
                    <a:lumMod val="75000"/>
                    <a:lumOff val="25000"/>
                  </a:schemeClr>
                </a:solidFill>
                <a:latin typeface="+mj-lt"/>
                <a:ea typeface="Verdana" panose="020B0604030504040204" pitchFamily="34" charset="0"/>
              </a:rPr>
              <a:t>Background</a:t>
            </a:r>
            <a:endParaRPr lang="en-ID" sz="1800" b="1" dirty="0">
              <a:solidFill>
                <a:schemeClr val="tx1">
                  <a:lumMod val="75000"/>
                  <a:lumOff val="25000"/>
                </a:schemeClr>
              </a:solidFill>
              <a:latin typeface="+mj-lt"/>
              <a:ea typeface="Verdana" panose="020B0604030504040204" pitchFamily="34" charset="0"/>
            </a:endParaRPr>
          </a:p>
        </p:txBody>
      </p:sp>
      <p:sp>
        <p:nvSpPr>
          <p:cNvPr id="106" name="Freeform 8">
            <a:extLst>
              <a:ext uri="{FF2B5EF4-FFF2-40B4-BE49-F238E27FC236}">
                <a16:creationId xmlns:a16="http://schemas.microsoft.com/office/drawing/2014/main" xmlns="" id="{5FDF3C12-387F-BEE8-3EF8-D2B638D34149}"/>
              </a:ext>
            </a:extLst>
          </p:cNvPr>
          <p:cNvSpPr/>
          <p:nvPr/>
        </p:nvSpPr>
        <p:spPr>
          <a:xfrm>
            <a:off x="-854891" y="3281451"/>
            <a:ext cx="2402291" cy="2330567"/>
          </a:xfrm>
          <a:custGeom>
            <a:avLst/>
            <a:gdLst/>
            <a:ahLst/>
            <a:cxnLst/>
            <a:rect l="l" t="t" r="r" b="b"/>
            <a:pathLst>
              <a:path w="6648913" h="6648913">
                <a:moveTo>
                  <a:pt x="0" y="0"/>
                </a:moveTo>
                <a:lnTo>
                  <a:pt x="6648913" y="0"/>
                </a:lnTo>
                <a:lnTo>
                  <a:pt x="6648913" y="6648913"/>
                </a:lnTo>
                <a:lnTo>
                  <a:pt x="0" y="664891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TextBox 17">
            <a:extLst>
              <a:ext uri="{FF2B5EF4-FFF2-40B4-BE49-F238E27FC236}">
                <a16:creationId xmlns:a16="http://schemas.microsoft.com/office/drawing/2014/main" xmlns="" id="{45CA6F18-7773-87E3-2C9A-6EF8A063674E}"/>
              </a:ext>
            </a:extLst>
          </p:cNvPr>
          <p:cNvSpPr txBox="1"/>
          <p:nvPr/>
        </p:nvSpPr>
        <p:spPr>
          <a:xfrm>
            <a:off x="5486629" y="2215033"/>
            <a:ext cx="1361846" cy="369332"/>
          </a:xfrm>
          <a:prstGeom prst="rect">
            <a:avLst/>
          </a:prstGeom>
          <a:solidFill>
            <a:srgbClr val="FFC000"/>
          </a:solidFill>
        </p:spPr>
        <p:txBody>
          <a:bodyPr wrap="square">
            <a:spAutoFit/>
          </a:bodyPr>
          <a:lstStyle/>
          <a:p>
            <a:r>
              <a:rPr lang="en-US" sz="1800" b="1" dirty="0">
                <a:solidFill>
                  <a:schemeClr val="tx1">
                    <a:lumMod val="75000"/>
                    <a:lumOff val="25000"/>
                  </a:schemeClr>
                </a:solidFill>
                <a:latin typeface="+mj-lt"/>
                <a:ea typeface="Verdana" panose="020B0604030504040204" pitchFamily="34" charset="0"/>
              </a:rPr>
              <a:t>Objectives</a:t>
            </a:r>
            <a:endParaRPr lang="en-ID" sz="1800" b="1" dirty="0">
              <a:solidFill>
                <a:schemeClr val="tx1">
                  <a:lumMod val="75000"/>
                  <a:lumOff val="25000"/>
                </a:schemeClr>
              </a:solidFill>
              <a:latin typeface="+mj-lt"/>
              <a:ea typeface="Verdana" panose="020B0604030504040204" pitchFamily="34" charset="0"/>
            </a:endParaRPr>
          </a:p>
        </p:txBody>
      </p:sp>
      <p:grpSp>
        <p:nvGrpSpPr>
          <p:cNvPr id="100" name="Group 99">
            <a:extLst>
              <a:ext uri="{FF2B5EF4-FFF2-40B4-BE49-F238E27FC236}">
                <a16:creationId xmlns:a16="http://schemas.microsoft.com/office/drawing/2014/main" xmlns="" id="{C9995867-8354-826C-B2D1-C39951BDF300}"/>
              </a:ext>
            </a:extLst>
          </p:cNvPr>
          <p:cNvGrpSpPr/>
          <p:nvPr/>
        </p:nvGrpSpPr>
        <p:grpSpPr>
          <a:xfrm>
            <a:off x="3505200" y="2800350"/>
            <a:ext cx="2514600" cy="1560569"/>
            <a:chOff x="3335408" y="2710735"/>
            <a:chExt cx="2514600" cy="1560569"/>
          </a:xfrm>
        </p:grpSpPr>
        <p:sp>
          <p:nvSpPr>
            <p:cNvPr id="20" name="TextBox 19">
              <a:extLst>
                <a:ext uri="{FF2B5EF4-FFF2-40B4-BE49-F238E27FC236}">
                  <a16:creationId xmlns:a16="http://schemas.microsoft.com/office/drawing/2014/main" xmlns="" id="{A1868E7C-9A65-DD2C-1553-C5DB131FF82D}"/>
                </a:ext>
              </a:extLst>
            </p:cNvPr>
            <p:cNvSpPr txBox="1"/>
            <p:nvPr/>
          </p:nvSpPr>
          <p:spPr>
            <a:xfrm>
              <a:off x="3335408" y="2919832"/>
              <a:ext cx="2514600" cy="1169551"/>
            </a:xfrm>
            <a:prstGeom prst="rect">
              <a:avLst/>
            </a:prstGeom>
            <a:noFill/>
          </p:spPr>
          <p:txBody>
            <a:bodyPr wrap="square">
              <a:spAutoFit/>
            </a:bodyPr>
            <a:lstStyle/>
            <a:p>
              <a:pPr lvl="0" algn="ctr">
                <a:buClr>
                  <a:srgbClr val="353535"/>
                </a:buClr>
              </a:pPr>
              <a:r>
                <a:rPr lang="en-US" sz="1400" dirty="0">
                  <a:solidFill>
                    <a:prstClr val="black">
                      <a:lumMod val="75000"/>
                      <a:lumOff val="25000"/>
                    </a:prstClr>
                  </a:solidFill>
                </a:rPr>
                <a:t>What </a:t>
              </a:r>
              <a:r>
                <a:rPr lang="en-US" sz="1400" b="1" i="1" dirty="0">
                  <a:solidFill>
                    <a:prstClr val="black">
                      <a:lumMod val="75000"/>
                      <a:lumOff val="25000"/>
                    </a:prstClr>
                  </a:solidFill>
                </a:rPr>
                <a:t>machine learning model </a:t>
              </a:r>
              <a:r>
                <a:rPr lang="en-US" sz="1400" dirty="0">
                  <a:solidFill>
                    <a:prstClr val="black">
                      <a:lumMod val="75000"/>
                      <a:lumOff val="25000"/>
                    </a:prstClr>
                  </a:solidFill>
                </a:rPr>
                <a:t>has the best performance for predicting airline passenger satisfaction?</a:t>
              </a:r>
            </a:p>
          </p:txBody>
        </p:sp>
        <p:sp>
          <p:nvSpPr>
            <p:cNvPr id="98" name="Rectangle: Rounded Corners 97">
              <a:extLst>
                <a:ext uri="{FF2B5EF4-FFF2-40B4-BE49-F238E27FC236}">
                  <a16:creationId xmlns:a16="http://schemas.microsoft.com/office/drawing/2014/main" xmlns="" id="{CF0BE278-C48A-22E3-D58E-0BD98EA3E6B1}"/>
                </a:ext>
              </a:extLst>
            </p:cNvPr>
            <p:cNvSpPr/>
            <p:nvPr/>
          </p:nvSpPr>
          <p:spPr>
            <a:xfrm>
              <a:off x="3367254" y="2710735"/>
              <a:ext cx="2450909" cy="156056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101" name="Group 100">
            <a:extLst>
              <a:ext uri="{FF2B5EF4-FFF2-40B4-BE49-F238E27FC236}">
                <a16:creationId xmlns:a16="http://schemas.microsoft.com/office/drawing/2014/main" xmlns="" id="{9D48A6C0-84CD-6EDE-8EBB-2803B39F8ACA}"/>
              </a:ext>
            </a:extLst>
          </p:cNvPr>
          <p:cNvGrpSpPr/>
          <p:nvPr/>
        </p:nvGrpSpPr>
        <p:grpSpPr>
          <a:xfrm>
            <a:off x="6345874" y="2810172"/>
            <a:ext cx="2450909" cy="1560569"/>
            <a:chOff x="6477128" y="2724149"/>
            <a:chExt cx="2450909" cy="1560569"/>
          </a:xfrm>
        </p:grpSpPr>
        <p:sp>
          <p:nvSpPr>
            <p:cNvPr id="27" name="TextBox 26">
              <a:extLst>
                <a:ext uri="{FF2B5EF4-FFF2-40B4-BE49-F238E27FC236}">
                  <a16:creationId xmlns:a16="http://schemas.microsoft.com/office/drawing/2014/main" xmlns="" id="{9F50F363-FE42-8168-B205-DE0E71B4E511}"/>
                </a:ext>
              </a:extLst>
            </p:cNvPr>
            <p:cNvSpPr txBox="1"/>
            <p:nvPr/>
          </p:nvSpPr>
          <p:spPr>
            <a:xfrm>
              <a:off x="6594891" y="2919832"/>
              <a:ext cx="2267044" cy="1169551"/>
            </a:xfrm>
            <a:prstGeom prst="rect">
              <a:avLst/>
            </a:prstGeom>
            <a:noFill/>
          </p:spPr>
          <p:txBody>
            <a:bodyPr wrap="square">
              <a:spAutoFit/>
            </a:bodyPr>
            <a:lstStyle/>
            <a:p>
              <a:pPr lvl="0" algn="ctr">
                <a:buClr>
                  <a:srgbClr val="353535"/>
                </a:buClr>
              </a:pPr>
              <a:r>
                <a:rPr lang="en-US" sz="1400" dirty="0">
                  <a:solidFill>
                    <a:prstClr val="black">
                      <a:lumMod val="75000"/>
                      <a:lumOff val="25000"/>
                    </a:prstClr>
                  </a:solidFill>
                </a:rPr>
                <a:t>What </a:t>
              </a:r>
              <a:r>
                <a:rPr lang="en-US" sz="1400" b="1" i="1" dirty="0">
                  <a:solidFill>
                    <a:prstClr val="black">
                      <a:lumMod val="75000"/>
                      <a:lumOff val="25000"/>
                    </a:prstClr>
                  </a:solidFill>
                </a:rPr>
                <a:t>recommendations can be given </a:t>
              </a:r>
              <a:r>
                <a:rPr lang="en-US" sz="1400" dirty="0">
                  <a:solidFill>
                    <a:prstClr val="black">
                      <a:lumMod val="75000"/>
                      <a:lumOff val="25000"/>
                    </a:prstClr>
                  </a:solidFill>
                </a:rPr>
                <a:t>to the business team aimed at improving airline passenger satisfaction?</a:t>
              </a:r>
              <a:endParaRPr lang="en-US" sz="1400" dirty="0"/>
            </a:p>
          </p:txBody>
        </p:sp>
        <p:sp>
          <p:nvSpPr>
            <p:cNvPr id="99" name="Rectangle: Rounded Corners 98">
              <a:extLst>
                <a:ext uri="{FF2B5EF4-FFF2-40B4-BE49-F238E27FC236}">
                  <a16:creationId xmlns:a16="http://schemas.microsoft.com/office/drawing/2014/main" xmlns="" id="{9589ABCE-C31C-91D5-1D1F-4C35DAD9131D}"/>
                </a:ext>
              </a:extLst>
            </p:cNvPr>
            <p:cNvSpPr/>
            <p:nvPr/>
          </p:nvSpPr>
          <p:spPr>
            <a:xfrm>
              <a:off x="6477128" y="2724149"/>
              <a:ext cx="2450909" cy="156056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7" name="Group 106">
            <a:extLst>
              <a:ext uri="{FF2B5EF4-FFF2-40B4-BE49-F238E27FC236}">
                <a16:creationId xmlns:a16="http://schemas.microsoft.com/office/drawing/2014/main" xmlns="" id="{EE4BF3DD-CB19-74D8-B459-2A3B7D5CFAB1}"/>
              </a:ext>
            </a:extLst>
          </p:cNvPr>
          <p:cNvGrpSpPr/>
          <p:nvPr/>
        </p:nvGrpSpPr>
        <p:grpSpPr>
          <a:xfrm>
            <a:off x="75166" y="479859"/>
            <a:ext cx="3383349" cy="1384995"/>
            <a:chOff x="15155" y="252666"/>
            <a:chExt cx="3383349" cy="1384995"/>
          </a:xfrm>
        </p:grpSpPr>
        <p:sp>
          <p:nvSpPr>
            <p:cNvPr id="3" name="TextBox 2">
              <a:extLst>
                <a:ext uri="{FF2B5EF4-FFF2-40B4-BE49-F238E27FC236}">
                  <a16:creationId xmlns:a16="http://schemas.microsoft.com/office/drawing/2014/main" xmlns="" id="{890C3AC7-DA5F-347B-0449-46300B5E3FEB}"/>
                </a:ext>
              </a:extLst>
            </p:cNvPr>
            <p:cNvSpPr txBox="1"/>
            <p:nvPr/>
          </p:nvSpPr>
          <p:spPr>
            <a:xfrm>
              <a:off x="357549" y="252666"/>
              <a:ext cx="3040955" cy="1384995"/>
            </a:xfrm>
            <a:prstGeom prst="rect">
              <a:avLst/>
            </a:prstGeom>
            <a:noFill/>
          </p:spPr>
          <p:txBody>
            <a:bodyPr wrap="square">
              <a:spAutoFit/>
            </a:bodyPr>
            <a:lstStyle/>
            <a:p>
              <a:r>
                <a:rPr lang="en-US" sz="2800" b="1" dirty="0">
                  <a:solidFill>
                    <a:schemeClr val="tx1">
                      <a:lumMod val="75000"/>
                      <a:lumOff val="25000"/>
                    </a:schemeClr>
                  </a:solidFill>
                  <a:latin typeface="+mj-lt"/>
                  <a:ea typeface="Verdana" panose="020B0604030504040204" pitchFamily="34" charset="0"/>
                </a:rPr>
                <a:t>BACKGROUND </a:t>
              </a:r>
            </a:p>
            <a:p>
              <a:r>
                <a:rPr lang="en-US" sz="2800" b="1" dirty="0">
                  <a:solidFill>
                    <a:schemeClr val="tx1">
                      <a:lumMod val="75000"/>
                      <a:lumOff val="25000"/>
                    </a:schemeClr>
                  </a:solidFill>
                  <a:latin typeface="+mj-lt"/>
                  <a:ea typeface="Verdana" panose="020B0604030504040204" pitchFamily="34" charset="0"/>
                </a:rPr>
                <a:t>AND </a:t>
              </a:r>
            </a:p>
            <a:p>
              <a:r>
                <a:rPr lang="en-US" sz="2800" b="1" dirty="0">
                  <a:solidFill>
                    <a:schemeClr val="tx1">
                      <a:lumMod val="75000"/>
                      <a:lumOff val="25000"/>
                    </a:schemeClr>
                  </a:solidFill>
                  <a:latin typeface="+mj-lt"/>
                  <a:ea typeface="Verdana" panose="020B0604030504040204" pitchFamily="34" charset="0"/>
                </a:rPr>
                <a:t>OBJECTIVES</a:t>
              </a:r>
              <a:endParaRPr lang="en-ID" sz="2800" b="1" dirty="0">
                <a:solidFill>
                  <a:schemeClr val="tx1">
                    <a:lumMod val="75000"/>
                    <a:lumOff val="25000"/>
                  </a:schemeClr>
                </a:solidFill>
                <a:latin typeface="+mj-lt"/>
                <a:ea typeface="Verdana" panose="020B0604030504040204" pitchFamily="34" charset="0"/>
              </a:endParaRPr>
            </a:p>
          </p:txBody>
        </p:sp>
        <p:sp>
          <p:nvSpPr>
            <p:cNvPr id="5" name="Google Shape;605;p23">
              <a:extLst>
                <a:ext uri="{FF2B5EF4-FFF2-40B4-BE49-F238E27FC236}">
                  <a16:creationId xmlns:a16="http://schemas.microsoft.com/office/drawing/2014/main" xmlns="" id="{D46EF908-DBC6-02BF-9533-0EAAC13BD935}"/>
                </a:ext>
              </a:extLst>
            </p:cNvPr>
            <p:cNvSpPr/>
            <p:nvPr/>
          </p:nvSpPr>
          <p:spPr>
            <a:xfrm>
              <a:off x="15155" y="322427"/>
              <a:ext cx="342394" cy="421314"/>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Freeform 13">
            <a:extLst>
              <a:ext uri="{FF2B5EF4-FFF2-40B4-BE49-F238E27FC236}">
                <a16:creationId xmlns:a16="http://schemas.microsoft.com/office/drawing/2014/main" xmlns="" id="{4245ED63-01ED-E7B7-F397-FD85C426AA57}"/>
              </a:ext>
            </a:extLst>
          </p:cNvPr>
          <p:cNvSpPr/>
          <p:nvPr/>
        </p:nvSpPr>
        <p:spPr>
          <a:xfrm>
            <a:off x="-745675" y="2584365"/>
            <a:ext cx="3903662" cy="1770437"/>
          </a:xfrm>
          <a:custGeom>
            <a:avLst/>
            <a:gdLst/>
            <a:ahLst/>
            <a:cxnLst/>
            <a:rect l="l" t="t" r="r" b="b"/>
            <a:pathLst>
              <a:path w="4665446" h="1720383">
                <a:moveTo>
                  <a:pt x="0" y="0"/>
                </a:moveTo>
                <a:lnTo>
                  <a:pt x="4665445" y="0"/>
                </a:lnTo>
                <a:lnTo>
                  <a:pt x="4665445" y="1720383"/>
                </a:lnTo>
                <a:lnTo>
                  <a:pt x="0" y="172038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4" name="Freeform 23">
            <a:extLst>
              <a:ext uri="{FF2B5EF4-FFF2-40B4-BE49-F238E27FC236}">
                <a16:creationId xmlns:a16="http://schemas.microsoft.com/office/drawing/2014/main" xmlns="" id="{0934364D-4A51-CECD-3202-B557FDDCDB66}"/>
              </a:ext>
            </a:extLst>
          </p:cNvPr>
          <p:cNvSpPr/>
          <p:nvPr/>
        </p:nvSpPr>
        <p:spPr>
          <a:xfrm rot="5088313">
            <a:off x="7529356" y="1591904"/>
            <a:ext cx="939556" cy="2135675"/>
          </a:xfrm>
          <a:custGeom>
            <a:avLst/>
            <a:gdLst/>
            <a:ahLst/>
            <a:cxnLst/>
            <a:rect l="l" t="t" r="r" b="b"/>
            <a:pathLst>
              <a:path w="3656164" h="3190003">
                <a:moveTo>
                  <a:pt x="0" y="0"/>
                </a:moveTo>
                <a:lnTo>
                  <a:pt x="3656164" y="0"/>
                </a:lnTo>
                <a:lnTo>
                  <a:pt x="3656164" y="3190003"/>
                </a:lnTo>
                <a:lnTo>
                  <a:pt x="0" y="319000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5" name="Freeform 23">
            <a:extLst>
              <a:ext uri="{FF2B5EF4-FFF2-40B4-BE49-F238E27FC236}">
                <a16:creationId xmlns:a16="http://schemas.microsoft.com/office/drawing/2014/main" xmlns="" id="{7205D684-6B25-A210-AD25-A38BC5B32348}"/>
              </a:ext>
            </a:extLst>
          </p:cNvPr>
          <p:cNvSpPr/>
          <p:nvPr/>
        </p:nvSpPr>
        <p:spPr>
          <a:xfrm rot="16511687" flipH="1">
            <a:off x="3864916" y="1591904"/>
            <a:ext cx="939556" cy="2135675"/>
          </a:xfrm>
          <a:custGeom>
            <a:avLst/>
            <a:gdLst/>
            <a:ahLst/>
            <a:cxnLst/>
            <a:rect l="l" t="t" r="r" b="b"/>
            <a:pathLst>
              <a:path w="3656164" h="3190003">
                <a:moveTo>
                  <a:pt x="0" y="0"/>
                </a:moveTo>
                <a:lnTo>
                  <a:pt x="3656164" y="0"/>
                </a:lnTo>
                <a:lnTo>
                  <a:pt x="3656164" y="3190003"/>
                </a:lnTo>
                <a:lnTo>
                  <a:pt x="0" y="319000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extLst>
      <p:ext uri="{BB962C8B-B14F-4D97-AF65-F5344CB8AC3E}">
        <p14:creationId xmlns:p14="http://schemas.microsoft.com/office/powerpoint/2010/main" val="425358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6E483C6-8270-2E5F-4892-2BD14A349CF1}"/>
              </a:ext>
            </a:extLst>
          </p:cNvPr>
          <p:cNvSpPr txBox="1"/>
          <p:nvPr/>
        </p:nvSpPr>
        <p:spPr>
          <a:xfrm>
            <a:off x="381000" y="65283"/>
            <a:ext cx="4409820" cy="523220"/>
          </a:xfrm>
          <a:prstGeom prst="rect">
            <a:avLst/>
          </a:prstGeom>
          <a:noFill/>
        </p:spPr>
        <p:txBody>
          <a:bodyPr wrap="square">
            <a:spAutoFit/>
          </a:bodyPr>
          <a:lstStyle/>
          <a:p>
            <a:r>
              <a:rPr lang="en-US" sz="2800" b="1" dirty="0">
                <a:solidFill>
                  <a:schemeClr val="tx1">
                    <a:lumMod val="75000"/>
                    <a:lumOff val="25000"/>
                  </a:schemeClr>
                </a:solidFill>
                <a:latin typeface="+mj-lt"/>
                <a:ea typeface="Verdana" panose="020B0604030504040204" pitchFamily="34" charset="0"/>
              </a:rPr>
              <a:t>DATA UNDERSTANDING </a:t>
            </a:r>
            <a:endParaRPr lang="en-ID" sz="2800" b="1" dirty="0">
              <a:solidFill>
                <a:schemeClr val="tx1">
                  <a:lumMod val="75000"/>
                  <a:lumOff val="25000"/>
                </a:schemeClr>
              </a:solidFill>
              <a:latin typeface="+mj-lt"/>
              <a:ea typeface="Verdana" panose="020B0604030504040204" pitchFamily="34" charset="0"/>
            </a:endParaRPr>
          </a:p>
        </p:txBody>
      </p:sp>
      <p:graphicFrame>
        <p:nvGraphicFramePr>
          <p:cNvPr id="13" name="Table 12">
            <a:extLst>
              <a:ext uri="{FF2B5EF4-FFF2-40B4-BE49-F238E27FC236}">
                <a16:creationId xmlns:a16="http://schemas.microsoft.com/office/drawing/2014/main" xmlns="" id="{E6DFA5C4-E4BD-AD62-BA4E-288AF23F2B7E}"/>
              </a:ext>
            </a:extLst>
          </p:cNvPr>
          <p:cNvGraphicFramePr>
            <a:graphicFrameLocks noGrp="1"/>
          </p:cNvGraphicFramePr>
          <p:nvPr>
            <p:extLst>
              <p:ext uri="{D42A27DB-BD31-4B8C-83A1-F6EECF244321}">
                <p14:modId xmlns:p14="http://schemas.microsoft.com/office/powerpoint/2010/main" val="3960653863"/>
              </p:ext>
            </p:extLst>
          </p:nvPr>
        </p:nvGraphicFramePr>
        <p:xfrm>
          <a:off x="1164294" y="2592465"/>
          <a:ext cx="7467598" cy="2457018"/>
        </p:xfrm>
        <a:graphic>
          <a:graphicData uri="http://schemas.openxmlformats.org/drawingml/2006/table">
            <a:tbl>
              <a:tblPr firstRow="1" bandRow="1">
                <a:tableStyleId>{21E4AEA4-8DFA-4A89-87EB-49C32662AFE0}</a:tableStyleId>
              </a:tblPr>
              <a:tblGrid>
                <a:gridCol w="388355">
                  <a:extLst>
                    <a:ext uri="{9D8B030D-6E8A-4147-A177-3AD203B41FA5}">
                      <a16:colId xmlns:a16="http://schemas.microsoft.com/office/drawing/2014/main" xmlns="" val="20000"/>
                    </a:ext>
                  </a:extLst>
                </a:gridCol>
                <a:gridCol w="1371009">
                  <a:extLst>
                    <a:ext uri="{9D8B030D-6E8A-4147-A177-3AD203B41FA5}">
                      <a16:colId xmlns:a16="http://schemas.microsoft.com/office/drawing/2014/main" xmlns="" val="20001"/>
                    </a:ext>
                  </a:extLst>
                </a:gridCol>
                <a:gridCol w="2371316">
                  <a:extLst>
                    <a:ext uri="{9D8B030D-6E8A-4147-A177-3AD203B41FA5}">
                      <a16:colId xmlns:a16="http://schemas.microsoft.com/office/drawing/2014/main" xmlns="" val="20002"/>
                    </a:ext>
                  </a:extLst>
                </a:gridCol>
                <a:gridCol w="970887">
                  <a:extLst>
                    <a:ext uri="{9D8B030D-6E8A-4147-A177-3AD203B41FA5}">
                      <a16:colId xmlns:a16="http://schemas.microsoft.com/office/drawing/2014/main" xmlns="" val="20003"/>
                    </a:ext>
                  </a:extLst>
                </a:gridCol>
                <a:gridCol w="2366031">
                  <a:extLst>
                    <a:ext uri="{9D8B030D-6E8A-4147-A177-3AD203B41FA5}">
                      <a16:colId xmlns:a16="http://schemas.microsoft.com/office/drawing/2014/main" xmlns="" val="20004"/>
                    </a:ext>
                  </a:extLst>
                </a:gridCol>
              </a:tblGrid>
              <a:tr h="193626">
                <a:tc>
                  <a:txBody>
                    <a:bodyPr/>
                    <a:lstStyle/>
                    <a:p>
                      <a:pPr algn="ctr"/>
                      <a:r>
                        <a:rPr lang="en-US" sz="1100" dirty="0">
                          <a:latin typeface="+mn-lt"/>
                        </a:rPr>
                        <a:t>No.</a:t>
                      </a:r>
                    </a:p>
                  </a:txBody>
                  <a:tcPr marL="68580" marR="68580" marT="34290" marB="34290">
                    <a:solidFill>
                      <a:srgbClr val="86D9D1"/>
                    </a:solidFill>
                  </a:tcPr>
                </a:tc>
                <a:tc>
                  <a:txBody>
                    <a:bodyPr/>
                    <a:lstStyle/>
                    <a:p>
                      <a:pPr algn="ctr"/>
                      <a:r>
                        <a:rPr lang="en-US" sz="1100" dirty="0">
                          <a:latin typeface="+mn-lt"/>
                        </a:rPr>
                        <a:t>Column</a:t>
                      </a:r>
                      <a:r>
                        <a:rPr lang="en-US" sz="1100" baseline="0" dirty="0">
                          <a:latin typeface="+mn-lt"/>
                        </a:rPr>
                        <a:t> Name</a:t>
                      </a:r>
                      <a:endParaRPr lang="en-US" sz="1100" dirty="0">
                        <a:latin typeface="+mn-lt"/>
                      </a:endParaRPr>
                    </a:p>
                  </a:txBody>
                  <a:tcPr marL="68580" marR="68580" marT="34290" marB="34290">
                    <a:solidFill>
                      <a:srgbClr val="86D9D1"/>
                    </a:solidFill>
                  </a:tcPr>
                </a:tc>
                <a:tc>
                  <a:txBody>
                    <a:bodyPr/>
                    <a:lstStyle/>
                    <a:p>
                      <a:pPr algn="ctr"/>
                      <a:r>
                        <a:rPr lang="en-US" sz="1100" dirty="0">
                          <a:latin typeface="+mn-lt"/>
                        </a:rPr>
                        <a:t>Description</a:t>
                      </a:r>
                    </a:p>
                  </a:txBody>
                  <a:tcPr marL="68580" marR="68580" marT="34290" marB="34290">
                    <a:solidFill>
                      <a:srgbClr val="86D9D1"/>
                    </a:solidFill>
                  </a:tcPr>
                </a:tc>
                <a:tc>
                  <a:txBody>
                    <a:bodyPr/>
                    <a:lstStyle/>
                    <a:p>
                      <a:pPr algn="ctr"/>
                      <a:r>
                        <a:rPr lang="en-US" sz="1100" dirty="0">
                          <a:latin typeface="+mn-lt"/>
                        </a:rPr>
                        <a:t>Type Data</a:t>
                      </a:r>
                    </a:p>
                  </a:txBody>
                  <a:tcPr marL="68580" marR="68580" marT="34290" marB="34290">
                    <a:solidFill>
                      <a:srgbClr val="86D9D1"/>
                    </a:solidFill>
                  </a:tcPr>
                </a:tc>
                <a:tc>
                  <a:txBody>
                    <a:bodyPr/>
                    <a:lstStyle/>
                    <a:p>
                      <a:pPr algn="ctr"/>
                      <a:r>
                        <a:rPr lang="en-US" sz="1100" dirty="0">
                          <a:latin typeface="+mn-lt"/>
                        </a:rPr>
                        <a:t>Fill</a:t>
                      </a:r>
                      <a:r>
                        <a:rPr lang="en-US" sz="1100" baseline="0" dirty="0">
                          <a:latin typeface="+mn-lt"/>
                        </a:rPr>
                        <a:t> in the data</a:t>
                      </a:r>
                      <a:endParaRPr lang="en-US" sz="1100" dirty="0">
                        <a:latin typeface="+mn-lt"/>
                      </a:endParaRPr>
                    </a:p>
                  </a:txBody>
                  <a:tcPr marL="68580" marR="68580" marT="34290" marB="34290">
                    <a:solidFill>
                      <a:srgbClr val="86D9D1"/>
                    </a:solidFill>
                  </a:tcPr>
                </a:tc>
                <a:extLst>
                  <a:ext uri="{0D108BD9-81ED-4DB2-BD59-A6C34878D82A}">
                    <a16:rowId xmlns:a16="http://schemas.microsoft.com/office/drawing/2014/main" xmlns="" val="10000"/>
                  </a:ext>
                </a:extLst>
              </a:tr>
              <a:tr h="193626">
                <a:tc>
                  <a:txBody>
                    <a:bodyPr/>
                    <a:lstStyle/>
                    <a:p>
                      <a:pPr algn="ctr"/>
                      <a:r>
                        <a:rPr lang="en-US" sz="1100" b="0" dirty="0">
                          <a:solidFill>
                            <a:schemeClr val="tx1">
                              <a:lumMod val="75000"/>
                              <a:lumOff val="25000"/>
                            </a:schemeClr>
                          </a:solidFill>
                          <a:latin typeface="+mn-lt"/>
                        </a:rPr>
                        <a:t>1.</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ID</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Passenger's unique ID</a:t>
                      </a:r>
                    </a:p>
                  </a:txBody>
                  <a:tcPr marL="68580" marR="68580" marT="34290" marB="34290">
                    <a:solidFill>
                      <a:srgbClr val="9BC9F3">
                        <a:alpha val="30000"/>
                      </a:srgbClr>
                    </a:solidFill>
                  </a:tcPr>
                </a:tc>
                <a:tc>
                  <a:txBody>
                    <a:bodyPr/>
                    <a:lstStyle/>
                    <a:p>
                      <a:pPr algn="ctr"/>
                      <a:r>
                        <a:rPr lang="en-US" sz="1100" b="0" dirty="0" err="1">
                          <a:solidFill>
                            <a:schemeClr val="tx1">
                              <a:lumMod val="75000"/>
                              <a:lumOff val="25000"/>
                            </a:schemeClr>
                          </a:solidFill>
                          <a:latin typeface="+mn-lt"/>
                        </a:rPr>
                        <a:t>categoricall</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extLst>
                  <a:ext uri="{0D108BD9-81ED-4DB2-BD59-A6C34878D82A}">
                    <a16:rowId xmlns:a16="http://schemas.microsoft.com/office/drawing/2014/main" xmlns="" val="10001"/>
                  </a:ext>
                </a:extLst>
              </a:tr>
              <a:tr h="193626">
                <a:tc>
                  <a:txBody>
                    <a:bodyPr/>
                    <a:lstStyle/>
                    <a:p>
                      <a:pPr algn="ctr"/>
                      <a:r>
                        <a:rPr lang="en-US" sz="1100" b="0" dirty="0">
                          <a:solidFill>
                            <a:schemeClr val="tx1">
                              <a:lumMod val="75000"/>
                              <a:lumOff val="25000"/>
                            </a:schemeClr>
                          </a:solidFill>
                          <a:latin typeface="+mn-lt"/>
                        </a:rPr>
                        <a:t>2.</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Gender</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baseline="0" dirty="0">
                          <a:solidFill>
                            <a:schemeClr val="tx1">
                              <a:lumMod val="75000"/>
                              <a:lumOff val="25000"/>
                            </a:schemeClr>
                          </a:solidFill>
                          <a:latin typeface="+mn-lt"/>
                        </a:rPr>
                        <a:t> type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Female, Male</a:t>
                      </a:r>
                    </a:p>
                  </a:txBody>
                  <a:tcPr marL="68580" marR="68580" marT="34290" marB="34290">
                    <a:solidFill>
                      <a:srgbClr val="9BC9F3">
                        <a:alpha val="30000"/>
                      </a:srgbClr>
                    </a:solidFill>
                  </a:tcPr>
                </a:tc>
                <a:extLst>
                  <a:ext uri="{0D108BD9-81ED-4DB2-BD59-A6C34878D82A}">
                    <a16:rowId xmlns:a16="http://schemas.microsoft.com/office/drawing/2014/main" xmlns="" val="10002"/>
                  </a:ext>
                </a:extLst>
              </a:tr>
              <a:tr h="331038">
                <a:tc>
                  <a:txBody>
                    <a:bodyPr/>
                    <a:lstStyle/>
                    <a:p>
                      <a:pPr algn="ctr"/>
                      <a:r>
                        <a:rPr lang="en-US" sz="1100" b="0" dirty="0">
                          <a:solidFill>
                            <a:schemeClr val="tx1">
                              <a:lumMod val="75000"/>
                              <a:lumOff val="25000"/>
                            </a:schemeClr>
                          </a:solidFill>
                          <a:latin typeface="+mn-lt"/>
                        </a:rPr>
                        <a:t>3.</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Customer_type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dirty="0">
                          <a:solidFill>
                            <a:schemeClr val="tx1">
                              <a:lumMod val="75000"/>
                              <a:lumOff val="25000"/>
                            </a:schemeClr>
                          </a:solidFill>
                          <a:latin typeface="+mn-lt"/>
                        </a:rPr>
                        <a:t>/customer type</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Loyal customer,</a:t>
                      </a:r>
                      <a:r>
                        <a:rPr lang="en-US" sz="1100" b="0" baseline="0" dirty="0">
                          <a:solidFill>
                            <a:schemeClr val="tx1">
                              <a:lumMod val="75000"/>
                              <a:lumOff val="25000"/>
                            </a:schemeClr>
                          </a:solidFill>
                          <a:latin typeface="+mn-lt"/>
                        </a:rPr>
                        <a:t> Disloyal Customer</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3"/>
                  </a:ext>
                </a:extLst>
              </a:tr>
              <a:tr h="193626">
                <a:tc>
                  <a:txBody>
                    <a:bodyPr/>
                    <a:lstStyle/>
                    <a:p>
                      <a:pPr algn="ctr"/>
                      <a:r>
                        <a:rPr lang="en-US" sz="1100" b="0" dirty="0">
                          <a:solidFill>
                            <a:schemeClr val="tx1">
                              <a:lumMod val="75000"/>
                              <a:lumOff val="25000"/>
                            </a:schemeClr>
                          </a:solidFill>
                          <a:latin typeface="+mn-lt"/>
                        </a:rPr>
                        <a:t>4.</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Age</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Age</a:t>
                      </a:r>
                      <a:r>
                        <a:rPr lang="en-US" sz="1100" b="0" baseline="0" dirty="0">
                          <a:solidFill>
                            <a:schemeClr val="tx1">
                              <a:lumMod val="75000"/>
                              <a:lumOff val="25000"/>
                            </a:schemeClr>
                          </a:solidFill>
                          <a:latin typeface="+mn-lt"/>
                        </a:rPr>
                        <a:t> of </a:t>
                      </a:r>
                      <a:r>
                        <a:rPr lang="en-US" sz="1100" b="0" baseline="0" dirty="0" err="1">
                          <a:solidFill>
                            <a:schemeClr val="tx1">
                              <a:lumMod val="75000"/>
                              <a:lumOff val="25000"/>
                            </a:schemeClr>
                          </a:solidFill>
                          <a:latin typeface="+mn-lt"/>
                        </a:rPr>
                        <a:t>passanger</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numerical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Min: 7 </a:t>
                      </a:r>
                      <a:r>
                        <a:rPr lang="en-US" sz="1100" b="0" dirty="0" err="1">
                          <a:solidFill>
                            <a:schemeClr val="tx1">
                              <a:lumMod val="75000"/>
                              <a:lumOff val="25000"/>
                            </a:schemeClr>
                          </a:solidFill>
                          <a:latin typeface="+mn-lt"/>
                        </a:rPr>
                        <a:t>yo</a:t>
                      </a:r>
                      <a:r>
                        <a:rPr lang="en-US" sz="1100" b="0" dirty="0">
                          <a:solidFill>
                            <a:schemeClr val="tx1">
                              <a:lumMod val="75000"/>
                              <a:lumOff val="25000"/>
                            </a:schemeClr>
                          </a:solidFill>
                          <a:latin typeface="+mn-lt"/>
                        </a:rPr>
                        <a:t>, Max:</a:t>
                      </a:r>
                      <a:r>
                        <a:rPr lang="en-US" sz="1100" b="0" baseline="0" dirty="0">
                          <a:solidFill>
                            <a:schemeClr val="tx1">
                              <a:lumMod val="75000"/>
                              <a:lumOff val="25000"/>
                            </a:schemeClr>
                          </a:solidFill>
                          <a:latin typeface="+mn-lt"/>
                        </a:rPr>
                        <a:t> 85yo</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4"/>
                  </a:ext>
                </a:extLst>
              </a:tr>
              <a:tr h="193626">
                <a:tc>
                  <a:txBody>
                    <a:bodyPr/>
                    <a:lstStyle/>
                    <a:p>
                      <a:pPr algn="ctr"/>
                      <a:r>
                        <a:rPr lang="en-US" sz="1100" b="0" dirty="0">
                          <a:solidFill>
                            <a:schemeClr val="tx1">
                              <a:lumMod val="75000"/>
                              <a:lumOff val="25000"/>
                            </a:schemeClr>
                          </a:solidFill>
                          <a:latin typeface="+mn-lt"/>
                        </a:rPr>
                        <a:t>5.</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Flight_Distance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Customer</a:t>
                      </a:r>
                      <a:r>
                        <a:rPr lang="en-US" sz="1100" b="0" baseline="0" dirty="0">
                          <a:solidFill>
                            <a:schemeClr val="tx1">
                              <a:lumMod val="75000"/>
                              <a:lumOff val="25000"/>
                            </a:schemeClr>
                          </a:solidFill>
                          <a:latin typeface="+mn-lt"/>
                        </a:rPr>
                        <a:t> flight distance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numerical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Min: 31 km, Max:</a:t>
                      </a:r>
                      <a:r>
                        <a:rPr lang="en-US" sz="1100" b="0" baseline="0" dirty="0">
                          <a:solidFill>
                            <a:schemeClr val="tx1">
                              <a:lumMod val="75000"/>
                              <a:lumOff val="25000"/>
                            </a:schemeClr>
                          </a:solidFill>
                          <a:latin typeface="+mn-lt"/>
                        </a:rPr>
                        <a:t> 4983 km</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5"/>
                  </a:ext>
                </a:extLst>
              </a:tr>
              <a:tr h="193626">
                <a:tc>
                  <a:txBody>
                    <a:bodyPr/>
                    <a:lstStyle/>
                    <a:p>
                      <a:pPr algn="ctr"/>
                      <a:r>
                        <a:rPr lang="en-US" sz="1100" b="0" dirty="0">
                          <a:solidFill>
                            <a:schemeClr val="tx1">
                              <a:lumMod val="75000"/>
                              <a:lumOff val="25000"/>
                            </a:schemeClr>
                          </a:solidFill>
                          <a:latin typeface="+mn-lt"/>
                        </a:rPr>
                        <a:t>6.</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Class</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Customer flight class</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Eco, Eco Plus,</a:t>
                      </a:r>
                      <a:r>
                        <a:rPr lang="en-US" sz="1100" b="0" baseline="0" dirty="0">
                          <a:solidFill>
                            <a:schemeClr val="tx1">
                              <a:lumMod val="75000"/>
                              <a:lumOff val="25000"/>
                            </a:schemeClr>
                          </a:solidFill>
                          <a:latin typeface="+mn-lt"/>
                        </a:rPr>
                        <a:t> Business</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6"/>
                  </a:ext>
                </a:extLst>
              </a:tr>
              <a:tr h="193626">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7"/>
                  </a:ext>
                </a:extLst>
              </a:tr>
              <a:tr h="193626">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8"/>
                  </a:ext>
                </a:extLst>
              </a:tr>
              <a:tr h="193626">
                <a:tc>
                  <a:txBody>
                    <a:bodyPr/>
                    <a:lstStyle/>
                    <a:p>
                      <a:pPr algn="ctr"/>
                      <a:r>
                        <a:rPr lang="en-US" sz="1100" b="0" dirty="0">
                          <a:solidFill>
                            <a:schemeClr val="tx1">
                              <a:lumMod val="75000"/>
                              <a:lumOff val="25000"/>
                            </a:schemeClr>
                          </a:solidFill>
                          <a:latin typeface="+mn-lt"/>
                        </a:rPr>
                        <a:t>25.</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satisfaction</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baseline="0" dirty="0">
                          <a:solidFill>
                            <a:schemeClr val="tx1">
                              <a:lumMod val="75000"/>
                              <a:lumOff val="25000"/>
                            </a:schemeClr>
                          </a:solidFill>
                          <a:latin typeface="+mn-lt"/>
                        </a:rPr>
                        <a:t> satisfaction level</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neutral or dissatisfied,</a:t>
                      </a:r>
                      <a:r>
                        <a:rPr lang="en-US" sz="1100" b="0" baseline="0" dirty="0">
                          <a:solidFill>
                            <a:schemeClr val="tx1">
                              <a:lumMod val="75000"/>
                              <a:lumOff val="25000"/>
                            </a:schemeClr>
                          </a:solidFill>
                          <a:latin typeface="+mn-lt"/>
                        </a:rPr>
                        <a:t> satisfied</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xmlns="" val="10009"/>
                  </a:ext>
                </a:extLst>
              </a:tr>
            </a:tbl>
          </a:graphicData>
        </a:graphic>
      </p:graphicFrame>
      <p:sp>
        <p:nvSpPr>
          <p:cNvPr id="17" name="Google Shape;605;p23">
            <a:extLst>
              <a:ext uri="{FF2B5EF4-FFF2-40B4-BE49-F238E27FC236}">
                <a16:creationId xmlns:a16="http://schemas.microsoft.com/office/drawing/2014/main" xmlns="" id="{5D3B53F2-9E04-7361-DD41-6FDA4E74AA0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Flowchart: Connector 39">
            <a:extLst>
              <a:ext uri="{FF2B5EF4-FFF2-40B4-BE49-F238E27FC236}">
                <a16:creationId xmlns:a16="http://schemas.microsoft.com/office/drawing/2014/main" xmlns="" id="{5566CBBA-1B0F-8C07-F45B-E79288EABCE4}"/>
              </a:ext>
            </a:extLst>
          </p:cNvPr>
          <p:cNvSpPr/>
          <p:nvPr/>
        </p:nvSpPr>
        <p:spPr>
          <a:xfrm>
            <a:off x="228600" y="866068"/>
            <a:ext cx="1871388" cy="819520"/>
          </a:xfrm>
          <a:prstGeom prst="flowChartConnector">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rPr>
              <a:t>13 Columns</a:t>
            </a:r>
            <a:endParaRPr lang="en-ID" sz="1600" b="1" i="1" dirty="0">
              <a:solidFill>
                <a:schemeClr val="bg1"/>
              </a:solidFill>
            </a:endParaRPr>
          </a:p>
        </p:txBody>
      </p:sp>
      <p:sp>
        <p:nvSpPr>
          <p:cNvPr id="41" name="Flowchart: Connector 40">
            <a:extLst>
              <a:ext uri="{FF2B5EF4-FFF2-40B4-BE49-F238E27FC236}">
                <a16:creationId xmlns:a16="http://schemas.microsoft.com/office/drawing/2014/main" xmlns="" id="{ED1F5BA8-D5A5-A2EB-8F22-A9BE731EDF9F}"/>
              </a:ext>
            </a:extLst>
          </p:cNvPr>
          <p:cNvSpPr/>
          <p:nvPr/>
        </p:nvSpPr>
        <p:spPr>
          <a:xfrm>
            <a:off x="249414" y="1657350"/>
            <a:ext cx="1850574" cy="819520"/>
          </a:xfrm>
          <a:prstGeom prst="flowChartConnector">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rPr>
              <a:t>103.904 Rows</a:t>
            </a:r>
            <a:endParaRPr lang="en-ID" sz="1600" b="1" i="1" dirty="0">
              <a:solidFill>
                <a:schemeClr val="bg1"/>
              </a:solidFill>
            </a:endParaRPr>
          </a:p>
        </p:txBody>
      </p:sp>
      <p:sp>
        <p:nvSpPr>
          <p:cNvPr id="42" name="TextBox 41">
            <a:extLst>
              <a:ext uri="{FF2B5EF4-FFF2-40B4-BE49-F238E27FC236}">
                <a16:creationId xmlns:a16="http://schemas.microsoft.com/office/drawing/2014/main" xmlns="" id="{94ACE5C4-92B6-AA13-E1C8-18CACA10BFF5}"/>
              </a:ext>
            </a:extLst>
          </p:cNvPr>
          <p:cNvSpPr txBox="1"/>
          <p:nvPr/>
        </p:nvSpPr>
        <p:spPr>
          <a:xfrm rot="16200000">
            <a:off x="-422954" y="3601693"/>
            <a:ext cx="2331789" cy="461665"/>
          </a:xfrm>
          <a:prstGeom prst="rect">
            <a:avLst/>
          </a:prstGeom>
          <a:noFill/>
        </p:spPr>
        <p:txBody>
          <a:bodyPr wrap="square">
            <a:spAutoFit/>
          </a:bodyPr>
          <a:lstStyle/>
          <a:p>
            <a:pPr lvl="0" algn="ctr">
              <a:buClr>
                <a:srgbClr val="353535"/>
              </a:buClr>
            </a:pPr>
            <a:r>
              <a:rPr lang="en-US" sz="2400" b="1" i="1" dirty="0">
                <a:solidFill>
                  <a:schemeClr val="tx1">
                    <a:lumMod val="65000"/>
                    <a:lumOff val="35000"/>
                  </a:schemeClr>
                </a:solidFill>
                <a:latin typeface="Verdana" panose="020B0604030504040204" pitchFamily="34" charset="0"/>
                <a:ea typeface="Verdana" panose="020B0604030504040204" pitchFamily="34" charset="0"/>
              </a:rPr>
              <a:t>FEATURES</a:t>
            </a:r>
            <a:endParaRPr lang="en-US" sz="1600" b="1" i="1" dirty="0">
              <a:solidFill>
                <a:schemeClr val="tx1">
                  <a:lumMod val="65000"/>
                  <a:lumOff val="35000"/>
                </a:schemeClr>
              </a:solidFill>
              <a:latin typeface="Verdana" panose="020B0604030504040204" pitchFamily="34" charset="0"/>
              <a:ea typeface="Verdana" panose="020B0604030504040204" pitchFamily="34" charset="0"/>
            </a:endParaRPr>
          </a:p>
        </p:txBody>
      </p:sp>
      <p:grpSp>
        <p:nvGrpSpPr>
          <p:cNvPr id="44" name="Group 43">
            <a:extLst>
              <a:ext uri="{FF2B5EF4-FFF2-40B4-BE49-F238E27FC236}">
                <a16:creationId xmlns:a16="http://schemas.microsoft.com/office/drawing/2014/main" xmlns="" id="{CA74E613-A7E1-F73E-1CFB-C2E2A930E58A}"/>
              </a:ext>
            </a:extLst>
          </p:cNvPr>
          <p:cNvGrpSpPr/>
          <p:nvPr/>
        </p:nvGrpSpPr>
        <p:grpSpPr>
          <a:xfrm>
            <a:off x="2438400" y="1080261"/>
            <a:ext cx="2000465" cy="1219192"/>
            <a:chOff x="3200399" y="1047750"/>
            <a:chExt cx="2000465" cy="1219192"/>
          </a:xfrm>
        </p:grpSpPr>
        <p:sp>
          <p:nvSpPr>
            <p:cNvPr id="10" name="TextBox 9">
              <a:extLst>
                <a:ext uri="{FF2B5EF4-FFF2-40B4-BE49-F238E27FC236}">
                  <a16:creationId xmlns:a16="http://schemas.microsoft.com/office/drawing/2014/main" xmlns="" id="{3D96B5B8-4132-496D-E291-3D250F97E72C}"/>
                </a:ext>
              </a:extLst>
            </p:cNvPr>
            <p:cNvSpPr txBox="1"/>
            <p:nvPr/>
          </p:nvSpPr>
          <p:spPr>
            <a:xfrm>
              <a:off x="3327857" y="1169984"/>
              <a:ext cx="1777543" cy="923330"/>
            </a:xfrm>
            <a:prstGeom prst="rect">
              <a:avLst/>
            </a:prstGeom>
            <a:noFill/>
          </p:spPr>
          <p:txBody>
            <a:bodyPr wrap="square">
              <a:spAutoFit/>
            </a:bodyPr>
            <a:lstStyle/>
            <a:p>
              <a:pPr lvl="0">
                <a:buClr>
                  <a:srgbClr val="353535"/>
                </a:buClr>
              </a:pPr>
              <a:r>
                <a:rPr lang="en-US" sz="1800" dirty="0">
                  <a:solidFill>
                    <a:prstClr val="black">
                      <a:lumMod val="75000"/>
                      <a:lumOff val="25000"/>
                    </a:prstClr>
                  </a:solidFill>
                </a:rPr>
                <a:t>Understand the </a:t>
              </a:r>
              <a:r>
                <a:rPr lang="en-US" sz="1800" b="1" i="1" dirty="0">
                  <a:solidFill>
                    <a:srgbClr val="FFC000"/>
                  </a:solidFill>
                </a:rPr>
                <a:t>data type </a:t>
              </a:r>
            </a:p>
            <a:p>
              <a:pPr lvl="0">
                <a:buClr>
                  <a:srgbClr val="353535"/>
                </a:buClr>
              </a:pPr>
              <a:r>
                <a:rPr lang="en-US" sz="1800" dirty="0">
                  <a:solidFill>
                    <a:prstClr val="black">
                      <a:lumMod val="75000"/>
                      <a:lumOff val="25000"/>
                    </a:prstClr>
                  </a:solidFill>
                </a:rPr>
                <a:t>of each column</a:t>
              </a:r>
            </a:p>
          </p:txBody>
        </p:sp>
        <p:sp>
          <p:nvSpPr>
            <p:cNvPr id="43" name="Rectangle: Rounded Corners 42">
              <a:extLst>
                <a:ext uri="{FF2B5EF4-FFF2-40B4-BE49-F238E27FC236}">
                  <a16:creationId xmlns:a16="http://schemas.microsoft.com/office/drawing/2014/main" xmlns="" id="{86F36279-2AFD-6F1F-4724-B7E03414174E}"/>
                </a:ext>
              </a:extLst>
            </p:cNvPr>
            <p:cNvSpPr/>
            <p:nvPr/>
          </p:nvSpPr>
          <p:spPr>
            <a:xfrm>
              <a:off x="3200399" y="1047750"/>
              <a:ext cx="2000465" cy="1219192"/>
            </a:xfrm>
            <a:prstGeom prst="roundRect">
              <a:avLst/>
            </a:prstGeom>
            <a:noFill/>
            <a:ln>
              <a:solidFill>
                <a:srgbClr val="002F8E">
                  <a:alpha val="53000"/>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48" name="Group 47">
            <a:extLst>
              <a:ext uri="{FF2B5EF4-FFF2-40B4-BE49-F238E27FC236}">
                <a16:creationId xmlns:a16="http://schemas.microsoft.com/office/drawing/2014/main" xmlns="" id="{D99DBA45-9B37-F3E2-A084-C16287E18D6A}"/>
              </a:ext>
            </a:extLst>
          </p:cNvPr>
          <p:cNvGrpSpPr/>
          <p:nvPr/>
        </p:nvGrpSpPr>
        <p:grpSpPr>
          <a:xfrm>
            <a:off x="4724400" y="1075992"/>
            <a:ext cx="3225265" cy="1219192"/>
            <a:chOff x="5461535" y="1047750"/>
            <a:chExt cx="3225265" cy="1219192"/>
          </a:xfrm>
        </p:grpSpPr>
        <p:sp>
          <p:nvSpPr>
            <p:cNvPr id="8" name="TextBox 7">
              <a:extLst>
                <a:ext uri="{FF2B5EF4-FFF2-40B4-BE49-F238E27FC236}">
                  <a16:creationId xmlns:a16="http://schemas.microsoft.com/office/drawing/2014/main" xmlns="" id="{99B62B43-3477-98C6-CFAB-02A192883870}"/>
                </a:ext>
              </a:extLst>
            </p:cNvPr>
            <p:cNvSpPr txBox="1"/>
            <p:nvPr/>
          </p:nvSpPr>
          <p:spPr>
            <a:xfrm>
              <a:off x="5486400" y="1170163"/>
              <a:ext cx="3124200" cy="923330"/>
            </a:xfrm>
            <a:prstGeom prst="rect">
              <a:avLst/>
            </a:prstGeom>
            <a:noFill/>
          </p:spPr>
          <p:txBody>
            <a:bodyPr wrap="square">
              <a:spAutoFit/>
            </a:bodyPr>
            <a:lstStyle/>
            <a:p>
              <a:pPr lvl="0">
                <a:buClr>
                  <a:srgbClr val="353535"/>
                </a:buClr>
              </a:pPr>
              <a:r>
                <a:rPr lang="en-US" sz="1800" dirty="0">
                  <a:solidFill>
                    <a:prstClr val="black">
                      <a:lumMod val="75000"/>
                      <a:lumOff val="25000"/>
                    </a:prstClr>
                  </a:solidFill>
                </a:rPr>
                <a:t>Understand the </a:t>
              </a:r>
              <a:r>
                <a:rPr lang="en-US" sz="1800" b="1" i="1" dirty="0">
                  <a:solidFill>
                    <a:srgbClr val="FFC000"/>
                  </a:solidFill>
                </a:rPr>
                <a:t>description </a:t>
              </a:r>
              <a:r>
                <a:rPr lang="en-US" sz="1800" b="1" i="1" dirty="0">
                  <a:solidFill>
                    <a:schemeClr val="tx1">
                      <a:lumMod val="65000"/>
                      <a:lumOff val="35000"/>
                    </a:schemeClr>
                  </a:solidFill>
                </a:rPr>
                <a:t>and </a:t>
              </a:r>
              <a:r>
                <a:rPr lang="en-US" sz="1800" b="1" i="1" dirty="0">
                  <a:solidFill>
                    <a:srgbClr val="FFC000"/>
                  </a:solidFill>
                </a:rPr>
                <a:t>data content </a:t>
              </a:r>
            </a:p>
            <a:p>
              <a:pPr lvl="0">
                <a:buClr>
                  <a:srgbClr val="353535"/>
                </a:buClr>
              </a:pPr>
              <a:r>
                <a:rPr lang="en-US" sz="1800" dirty="0">
                  <a:solidFill>
                    <a:prstClr val="black">
                      <a:lumMod val="75000"/>
                      <a:lumOff val="25000"/>
                    </a:prstClr>
                  </a:solidFill>
                </a:rPr>
                <a:t>of each dataset column.</a:t>
              </a:r>
            </a:p>
          </p:txBody>
        </p:sp>
        <p:sp>
          <p:nvSpPr>
            <p:cNvPr id="47" name="Rectangle: Rounded Corners 46">
              <a:extLst>
                <a:ext uri="{FF2B5EF4-FFF2-40B4-BE49-F238E27FC236}">
                  <a16:creationId xmlns:a16="http://schemas.microsoft.com/office/drawing/2014/main" xmlns="" id="{D017FD9E-8A90-CE34-04BC-784E86DDB969}"/>
                </a:ext>
              </a:extLst>
            </p:cNvPr>
            <p:cNvSpPr/>
            <p:nvPr/>
          </p:nvSpPr>
          <p:spPr>
            <a:xfrm>
              <a:off x="5461535" y="1047750"/>
              <a:ext cx="3225265" cy="1219192"/>
            </a:xfrm>
            <a:prstGeom prst="roundRect">
              <a:avLst/>
            </a:prstGeom>
            <a:noFill/>
            <a:ln>
              <a:solidFill>
                <a:srgbClr val="002F8E">
                  <a:alpha val="53000"/>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cxnSp>
        <p:nvCxnSpPr>
          <p:cNvPr id="51" name="Straight Arrow Connector 50">
            <a:extLst>
              <a:ext uri="{FF2B5EF4-FFF2-40B4-BE49-F238E27FC236}">
                <a16:creationId xmlns:a16="http://schemas.microsoft.com/office/drawing/2014/main" xmlns="" id="{ED341EDE-0A86-3F17-534D-32158D7A117A}"/>
              </a:ext>
            </a:extLst>
          </p:cNvPr>
          <p:cNvCxnSpPr/>
          <p:nvPr/>
        </p:nvCxnSpPr>
        <p:spPr>
          <a:xfrm>
            <a:off x="994645" y="2666631"/>
            <a:ext cx="0" cy="2331789"/>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Freeform 23">
            <a:extLst>
              <a:ext uri="{FF2B5EF4-FFF2-40B4-BE49-F238E27FC236}">
                <a16:creationId xmlns:a16="http://schemas.microsoft.com/office/drawing/2014/main" xmlns="" id="{88246EAC-0590-8319-0B37-88C7151F06C9}"/>
              </a:ext>
            </a:extLst>
          </p:cNvPr>
          <p:cNvSpPr/>
          <p:nvPr/>
        </p:nvSpPr>
        <p:spPr>
          <a:xfrm rot="4338976">
            <a:off x="5795793" y="-1104170"/>
            <a:ext cx="2159443" cy="3827112"/>
          </a:xfrm>
          <a:custGeom>
            <a:avLst/>
            <a:gdLst/>
            <a:ahLst/>
            <a:cxnLst/>
            <a:rect l="l" t="t" r="r" b="b"/>
            <a:pathLst>
              <a:path w="3656164" h="3190003">
                <a:moveTo>
                  <a:pt x="0" y="0"/>
                </a:moveTo>
                <a:lnTo>
                  <a:pt x="3656164" y="0"/>
                </a:lnTo>
                <a:lnTo>
                  <a:pt x="3656164" y="3190003"/>
                </a:lnTo>
                <a:lnTo>
                  <a:pt x="0" y="3190003"/>
                </a:lnTo>
                <a:lnTo>
                  <a:pt x="0" y="0"/>
                </a:lnTo>
                <a:close/>
              </a:path>
            </a:pathLst>
          </a:custGeom>
          <a:blipFill dpi="0" rotWithShape="1">
            <a:blip r:embed="rId3">
              <a:alphaModFix amt="40000"/>
              <a:extLst>
                <a:ext uri="{96DAC541-7B7A-43D3-8B79-37D633B846F1}">
                  <asvg:svgBlip xmlns:asvg="http://schemas.microsoft.com/office/drawing/2016/SVG/main" xmlns="" r:embed="rId4"/>
                </a:ext>
              </a:extLst>
            </a:blip>
            <a:srcRect/>
            <a:stretch>
              <a:fillRect/>
            </a:stretch>
          </a:blipFill>
        </p:spPr>
      </p:sp>
    </p:spTree>
    <p:extLst>
      <p:ext uri="{BB962C8B-B14F-4D97-AF65-F5344CB8AC3E}">
        <p14:creationId xmlns:p14="http://schemas.microsoft.com/office/powerpoint/2010/main" val="218500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133350"/>
            <a:ext cx="6400800" cy="523220"/>
          </a:xfrm>
          <a:prstGeom prst="rect">
            <a:avLst/>
          </a:prstGeom>
          <a:noFill/>
        </p:spPr>
        <p:txBody>
          <a:bodyPr wrap="square">
            <a:spAutoFit/>
          </a:bodyPr>
          <a:lstStyle/>
          <a:p>
            <a:r>
              <a:rPr lang="en-US" sz="2800" b="1" dirty="0">
                <a:solidFill>
                  <a:schemeClr val="tx1">
                    <a:lumMod val="75000"/>
                    <a:lumOff val="25000"/>
                  </a:schemeClr>
                </a:solidFill>
              </a:rPr>
              <a:t>EXPLORATORY DATA ANALYSIS</a:t>
            </a:r>
            <a:endParaRPr lang="en-ID" sz="28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98710" y="183315"/>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xmlns="" id="{BB3289EE-4C35-0A33-B6E6-073C5A5625A6}"/>
              </a:ext>
            </a:extLst>
          </p:cNvPr>
          <p:cNvPicPr>
            <a:picLocks noChangeAspect="1"/>
          </p:cNvPicPr>
          <p:nvPr/>
        </p:nvPicPr>
        <p:blipFill>
          <a:blip r:embed="rId3"/>
          <a:stretch>
            <a:fillRect/>
          </a:stretch>
        </p:blipFill>
        <p:spPr>
          <a:xfrm>
            <a:off x="519740" y="742739"/>
            <a:ext cx="5226639" cy="4038811"/>
          </a:xfrm>
          <a:prstGeom prst="rect">
            <a:avLst/>
          </a:prstGeom>
          <a:ln>
            <a:noFill/>
          </a:ln>
        </p:spPr>
      </p:pic>
      <p:sp>
        <p:nvSpPr>
          <p:cNvPr id="13" name="TextBox 12">
            <a:extLst>
              <a:ext uri="{FF2B5EF4-FFF2-40B4-BE49-F238E27FC236}">
                <a16:creationId xmlns:a16="http://schemas.microsoft.com/office/drawing/2014/main" xmlns="" id="{0B02EE67-BAC0-E337-5117-0B126DE0E321}"/>
              </a:ext>
            </a:extLst>
          </p:cNvPr>
          <p:cNvSpPr txBox="1"/>
          <p:nvPr/>
        </p:nvSpPr>
        <p:spPr>
          <a:xfrm>
            <a:off x="6226178" y="2125090"/>
            <a:ext cx="1237776" cy="400110"/>
          </a:xfrm>
          <a:prstGeom prst="rect">
            <a:avLst/>
          </a:prstGeom>
          <a:noFill/>
        </p:spPr>
        <p:txBody>
          <a:bodyPr wrap="square">
            <a:spAutoFit/>
          </a:bodyPr>
          <a:lstStyle/>
          <a:p>
            <a:r>
              <a:rPr lang="en-US" sz="2000" b="1" dirty="0"/>
              <a:t>56,67%</a:t>
            </a:r>
            <a:endParaRPr lang="en-ID" sz="2000" b="1" dirty="0"/>
          </a:p>
        </p:txBody>
      </p:sp>
      <p:sp>
        <p:nvSpPr>
          <p:cNvPr id="28" name="Google Shape;405;p19">
            <a:extLst>
              <a:ext uri="{FF2B5EF4-FFF2-40B4-BE49-F238E27FC236}">
                <a16:creationId xmlns:a16="http://schemas.microsoft.com/office/drawing/2014/main" xmlns="" id="{2E876B8C-01DE-D449-ACD0-BFA094F69A4C}"/>
              </a:ext>
            </a:extLst>
          </p:cNvPr>
          <p:cNvSpPr/>
          <p:nvPr/>
        </p:nvSpPr>
        <p:spPr>
          <a:xfrm>
            <a:off x="6050490" y="1657350"/>
            <a:ext cx="1360552" cy="1033874"/>
          </a:xfrm>
          <a:custGeom>
            <a:avLst/>
            <a:gdLst/>
            <a:ahLst/>
            <a:cxnLst/>
            <a:rect l="l" t="t" r="r" b="b"/>
            <a:pathLst>
              <a:path w="47156" h="35122" extrusionOk="0">
                <a:moveTo>
                  <a:pt x="13966" y="0"/>
                </a:moveTo>
                <a:cubicBezTo>
                  <a:pt x="10768" y="0"/>
                  <a:pt x="7918" y="2027"/>
                  <a:pt x="6936" y="5099"/>
                </a:cubicBezTo>
                <a:lnTo>
                  <a:pt x="982" y="23404"/>
                </a:lnTo>
                <a:cubicBezTo>
                  <a:pt x="0" y="26444"/>
                  <a:pt x="1077" y="29769"/>
                  <a:pt x="3674" y="31669"/>
                </a:cubicBezTo>
                <a:lnTo>
                  <a:pt x="8456" y="35121"/>
                </a:lnTo>
                <a:lnTo>
                  <a:pt x="12383" y="29706"/>
                </a:lnTo>
                <a:lnTo>
                  <a:pt x="7601" y="26254"/>
                </a:lnTo>
                <a:cubicBezTo>
                  <a:pt x="7379" y="26064"/>
                  <a:pt x="7253" y="25747"/>
                  <a:pt x="7379" y="25462"/>
                </a:cubicBezTo>
                <a:lnTo>
                  <a:pt x="13301" y="7158"/>
                </a:lnTo>
                <a:cubicBezTo>
                  <a:pt x="13396" y="6872"/>
                  <a:pt x="13681" y="6682"/>
                  <a:pt x="13966" y="6682"/>
                </a:cubicBezTo>
                <a:lnTo>
                  <a:pt x="33190" y="6682"/>
                </a:lnTo>
                <a:cubicBezTo>
                  <a:pt x="33506" y="6682"/>
                  <a:pt x="33760" y="6872"/>
                  <a:pt x="33855" y="7158"/>
                </a:cubicBezTo>
                <a:lnTo>
                  <a:pt x="39808" y="25462"/>
                </a:lnTo>
                <a:cubicBezTo>
                  <a:pt x="39903" y="25747"/>
                  <a:pt x="39808" y="26064"/>
                  <a:pt x="39555" y="26254"/>
                </a:cubicBezTo>
                <a:lnTo>
                  <a:pt x="34805" y="29706"/>
                </a:lnTo>
                <a:lnTo>
                  <a:pt x="38732" y="35121"/>
                </a:lnTo>
                <a:lnTo>
                  <a:pt x="43482" y="31669"/>
                </a:lnTo>
                <a:cubicBezTo>
                  <a:pt x="46079" y="29769"/>
                  <a:pt x="47156" y="26444"/>
                  <a:pt x="46174" y="23404"/>
                </a:cubicBezTo>
                <a:lnTo>
                  <a:pt x="40252" y="5099"/>
                </a:lnTo>
                <a:cubicBezTo>
                  <a:pt x="39238" y="2027"/>
                  <a:pt x="36420" y="0"/>
                  <a:pt x="33190" y="0"/>
                </a:cubicBezTo>
                <a:close/>
              </a:path>
            </a:pathLst>
          </a:custGeom>
          <a:solidFill>
            <a:srgbClr val="86D9D1"/>
          </a:solidFill>
          <a:ln>
            <a:noFill/>
          </a:ln>
        </p:spPr>
        <p:txBody>
          <a:bodyPr spcFirstLastPara="1" wrap="square" lIns="182850" tIns="182850" rIns="182850" bIns="182850" anchor="ctr" anchorCtr="0">
            <a:noAutofit/>
          </a:bodyPr>
          <a:lstStyle/>
          <a:p>
            <a:endParaRPr sz="5560"/>
          </a:p>
        </p:txBody>
      </p:sp>
      <p:sp>
        <p:nvSpPr>
          <p:cNvPr id="29" name="Google Shape;407;p19">
            <a:extLst>
              <a:ext uri="{FF2B5EF4-FFF2-40B4-BE49-F238E27FC236}">
                <a16:creationId xmlns:a16="http://schemas.microsoft.com/office/drawing/2014/main" xmlns="" id="{A0F2453E-7CC7-5010-E036-5FD6CA8F55E7}"/>
              </a:ext>
            </a:extLst>
          </p:cNvPr>
          <p:cNvSpPr/>
          <p:nvPr/>
        </p:nvSpPr>
        <p:spPr>
          <a:xfrm>
            <a:off x="7597691" y="1676198"/>
            <a:ext cx="1360552" cy="1033874"/>
          </a:xfrm>
          <a:custGeom>
            <a:avLst/>
            <a:gdLst/>
            <a:ahLst/>
            <a:cxnLst/>
            <a:rect l="l" t="t" r="r" b="b"/>
            <a:pathLst>
              <a:path w="47156" h="35122" extrusionOk="0">
                <a:moveTo>
                  <a:pt x="13966" y="0"/>
                </a:moveTo>
                <a:cubicBezTo>
                  <a:pt x="10768" y="0"/>
                  <a:pt x="7917" y="2027"/>
                  <a:pt x="6936" y="5099"/>
                </a:cubicBezTo>
                <a:lnTo>
                  <a:pt x="982" y="23404"/>
                </a:lnTo>
                <a:cubicBezTo>
                  <a:pt x="0" y="26444"/>
                  <a:pt x="1077" y="29769"/>
                  <a:pt x="3674" y="31669"/>
                </a:cubicBezTo>
                <a:lnTo>
                  <a:pt x="8456" y="35121"/>
                </a:lnTo>
                <a:lnTo>
                  <a:pt x="12383" y="29706"/>
                </a:lnTo>
                <a:lnTo>
                  <a:pt x="7601" y="26254"/>
                </a:lnTo>
                <a:cubicBezTo>
                  <a:pt x="7379" y="26064"/>
                  <a:pt x="7252" y="25747"/>
                  <a:pt x="7347" y="25462"/>
                </a:cubicBezTo>
                <a:lnTo>
                  <a:pt x="13301" y="7158"/>
                </a:lnTo>
                <a:cubicBezTo>
                  <a:pt x="13396" y="6872"/>
                  <a:pt x="13681" y="6682"/>
                  <a:pt x="13966" y="6682"/>
                </a:cubicBezTo>
                <a:lnTo>
                  <a:pt x="33189" y="6682"/>
                </a:lnTo>
                <a:cubicBezTo>
                  <a:pt x="33506" y="6682"/>
                  <a:pt x="33759" y="6872"/>
                  <a:pt x="33854" y="7158"/>
                </a:cubicBezTo>
                <a:lnTo>
                  <a:pt x="39808" y="25462"/>
                </a:lnTo>
                <a:cubicBezTo>
                  <a:pt x="39903" y="25747"/>
                  <a:pt x="39808" y="26064"/>
                  <a:pt x="39555" y="26254"/>
                </a:cubicBezTo>
                <a:lnTo>
                  <a:pt x="34804" y="29706"/>
                </a:lnTo>
                <a:lnTo>
                  <a:pt x="38731" y="35121"/>
                </a:lnTo>
                <a:lnTo>
                  <a:pt x="43482" y="31669"/>
                </a:lnTo>
                <a:cubicBezTo>
                  <a:pt x="46079" y="29769"/>
                  <a:pt x="47155" y="26444"/>
                  <a:pt x="46174" y="23404"/>
                </a:cubicBezTo>
                <a:lnTo>
                  <a:pt x="40220" y="5099"/>
                </a:lnTo>
                <a:cubicBezTo>
                  <a:pt x="39238" y="2027"/>
                  <a:pt x="36419" y="0"/>
                  <a:pt x="33189" y="0"/>
                </a:cubicBezTo>
                <a:close/>
              </a:path>
            </a:pathLst>
          </a:custGeom>
          <a:solidFill>
            <a:srgbClr val="FFC000"/>
          </a:solidFill>
          <a:ln>
            <a:noFill/>
          </a:ln>
        </p:spPr>
        <p:txBody>
          <a:bodyPr spcFirstLastPara="1" wrap="square" lIns="182850" tIns="182850" rIns="182850" bIns="182850" anchor="ctr" anchorCtr="0">
            <a:noAutofit/>
          </a:bodyPr>
          <a:lstStyle/>
          <a:p>
            <a:endParaRPr sz="5560"/>
          </a:p>
        </p:txBody>
      </p:sp>
      <p:sp>
        <p:nvSpPr>
          <p:cNvPr id="30" name="TextBox 29">
            <a:extLst>
              <a:ext uri="{FF2B5EF4-FFF2-40B4-BE49-F238E27FC236}">
                <a16:creationId xmlns:a16="http://schemas.microsoft.com/office/drawing/2014/main" xmlns="" id="{2B63EA5C-80F0-9F37-5E86-5DB6A38F8A68}"/>
              </a:ext>
            </a:extLst>
          </p:cNvPr>
          <p:cNvSpPr txBox="1"/>
          <p:nvPr/>
        </p:nvSpPr>
        <p:spPr>
          <a:xfrm>
            <a:off x="6004830" y="719719"/>
            <a:ext cx="3124200" cy="861774"/>
          </a:xfrm>
          <a:prstGeom prst="rect">
            <a:avLst/>
          </a:prstGeom>
          <a:noFill/>
        </p:spPr>
        <p:txBody>
          <a:bodyPr wrap="square">
            <a:spAutoFit/>
          </a:bodyPr>
          <a:lstStyle/>
          <a:p>
            <a:r>
              <a:rPr lang="en-ID" sz="1600" dirty="0"/>
              <a:t>The target variable, specifically denoted as "</a:t>
            </a:r>
            <a:r>
              <a:rPr lang="en-ID" sz="1800" b="1" i="1" dirty="0"/>
              <a:t>satisfaction</a:t>
            </a:r>
            <a:r>
              <a:rPr lang="en-ID" sz="1600" dirty="0"/>
              <a:t>," </a:t>
            </a:r>
          </a:p>
          <a:p>
            <a:r>
              <a:rPr lang="en-US" sz="1600" dirty="0"/>
              <a:t>is composed of the following:</a:t>
            </a:r>
            <a:endParaRPr lang="en-ID" sz="1600" dirty="0"/>
          </a:p>
        </p:txBody>
      </p:sp>
      <p:sp>
        <p:nvSpPr>
          <p:cNvPr id="31" name="TextBox 30">
            <a:extLst>
              <a:ext uri="{FF2B5EF4-FFF2-40B4-BE49-F238E27FC236}">
                <a16:creationId xmlns:a16="http://schemas.microsoft.com/office/drawing/2014/main" xmlns="" id="{D1556914-E631-32D0-A01A-6C0A09F1C179}"/>
              </a:ext>
            </a:extLst>
          </p:cNvPr>
          <p:cNvSpPr txBox="1"/>
          <p:nvPr/>
        </p:nvSpPr>
        <p:spPr>
          <a:xfrm>
            <a:off x="7791090" y="2141580"/>
            <a:ext cx="1237776" cy="400110"/>
          </a:xfrm>
          <a:prstGeom prst="rect">
            <a:avLst/>
          </a:prstGeom>
          <a:noFill/>
        </p:spPr>
        <p:txBody>
          <a:bodyPr wrap="square">
            <a:spAutoFit/>
          </a:bodyPr>
          <a:lstStyle/>
          <a:p>
            <a:r>
              <a:rPr lang="en-US" sz="2000" b="1" dirty="0"/>
              <a:t>43,33%</a:t>
            </a:r>
            <a:endParaRPr lang="en-ID" sz="2000" b="1" dirty="0"/>
          </a:p>
        </p:txBody>
      </p:sp>
      <p:sp>
        <p:nvSpPr>
          <p:cNvPr id="33" name="TextBox 32">
            <a:extLst>
              <a:ext uri="{FF2B5EF4-FFF2-40B4-BE49-F238E27FC236}">
                <a16:creationId xmlns:a16="http://schemas.microsoft.com/office/drawing/2014/main" xmlns="" id="{A374719C-FB69-C16E-E976-FBFF9D37AFCF}"/>
              </a:ext>
            </a:extLst>
          </p:cNvPr>
          <p:cNvSpPr txBox="1"/>
          <p:nvPr/>
        </p:nvSpPr>
        <p:spPr>
          <a:xfrm>
            <a:off x="5943928" y="2919824"/>
            <a:ext cx="1523672" cy="738664"/>
          </a:xfrm>
          <a:prstGeom prst="rect">
            <a:avLst/>
          </a:prstGeom>
          <a:noFill/>
        </p:spPr>
        <p:txBody>
          <a:bodyPr wrap="square">
            <a:spAutoFit/>
          </a:bodyPr>
          <a:lstStyle/>
          <a:p>
            <a:pPr algn="ctr"/>
            <a:r>
              <a:rPr lang="en-ID" sz="1400" dirty="0"/>
              <a:t>represents those who are </a:t>
            </a:r>
            <a:r>
              <a:rPr lang="en-ID" sz="1400" b="1" i="1" dirty="0">
                <a:solidFill>
                  <a:srgbClr val="002F8E"/>
                </a:solidFill>
              </a:rPr>
              <a:t>neutral or dissatisfied</a:t>
            </a:r>
          </a:p>
        </p:txBody>
      </p:sp>
      <p:sp>
        <p:nvSpPr>
          <p:cNvPr id="34" name="TextBox 33">
            <a:extLst>
              <a:ext uri="{FF2B5EF4-FFF2-40B4-BE49-F238E27FC236}">
                <a16:creationId xmlns:a16="http://schemas.microsoft.com/office/drawing/2014/main" xmlns="" id="{D3AEE5E2-6D27-63E7-DCB6-D8ABC0412579}"/>
              </a:ext>
            </a:extLst>
          </p:cNvPr>
          <p:cNvSpPr txBox="1"/>
          <p:nvPr/>
        </p:nvSpPr>
        <p:spPr>
          <a:xfrm>
            <a:off x="7543800" y="2943160"/>
            <a:ext cx="1558336" cy="738664"/>
          </a:xfrm>
          <a:prstGeom prst="rect">
            <a:avLst/>
          </a:prstGeom>
          <a:noFill/>
        </p:spPr>
        <p:txBody>
          <a:bodyPr wrap="square">
            <a:spAutoFit/>
          </a:bodyPr>
          <a:lstStyle/>
          <a:p>
            <a:pPr algn="ctr"/>
            <a:r>
              <a:rPr lang="en-ID" sz="1400" dirty="0"/>
              <a:t>represents those who are </a:t>
            </a:r>
            <a:r>
              <a:rPr lang="en-ID" sz="1400" b="1" i="1" dirty="0">
                <a:solidFill>
                  <a:schemeClr val="accent3"/>
                </a:solidFill>
              </a:rPr>
              <a:t>satisfied</a:t>
            </a:r>
          </a:p>
        </p:txBody>
      </p:sp>
      <p:grpSp>
        <p:nvGrpSpPr>
          <p:cNvPr id="39" name="Group 38">
            <a:extLst>
              <a:ext uri="{FF2B5EF4-FFF2-40B4-BE49-F238E27FC236}">
                <a16:creationId xmlns:a16="http://schemas.microsoft.com/office/drawing/2014/main" xmlns="" id="{0CA702A4-F576-7643-6ED8-7D53EB4490CD}"/>
              </a:ext>
            </a:extLst>
          </p:cNvPr>
          <p:cNvGrpSpPr/>
          <p:nvPr/>
        </p:nvGrpSpPr>
        <p:grpSpPr>
          <a:xfrm>
            <a:off x="6633658" y="2506735"/>
            <a:ext cx="72708" cy="480860"/>
            <a:chOff x="6670562" y="2574189"/>
            <a:chExt cx="87977" cy="581841"/>
          </a:xfrm>
        </p:grpSpPr>
        <p:sp>
          <p:nvSpPr>
            <p:cNvPr id="37" name="Google Shape;399;p19">
              <a:extLst>
                <a:ext uri="{FF2B5EF4-FFF2-40B4-BE49-F238E27FC236}">
                  <a16:creationId xmlns:a16="http://schemas.microsoft.com/office/drawing/2014/main" xmlns="" id="{AF63EA45-3DA6-3C6A-E721-84CDE304C2D4}"/>
                </a:ext>
              </a:extLst>
            </p:cNvPr>
            <p:cNvSpPr/>
            <p:nvPr/>
          </p:nvSpPr>
          <p:spPr>
            <a:xfrm>
              <a:off x="6720292" y="2574189"/>
              <a:ext cx="12112" cy="498802"/>
            </a:xfrm>
            <a:custGeom>
              <a:avLst/>
              <a:gdLst/>
              <a:ahLst/>
              <a:cxnLst/>
              <a:rect l="l" t="t" r="r" b="b"/>
              <a:pathLst>
                <a:path w="349" h="25462" extrusionOk="0">
                  <a:moveTo>
                    <a:pt x="0" y="0"/>
                  </a:moveTo>
                  <a:lnTo>
                    <a:pt x="0" y="25462"/>
                  </a:lnTo>
                  <a:lnTo>
                    <a:pt x="349" y="25462"/>
                  </a:lnTo>
                  <a:lnTo>
                    <a:pt x="349" y="0"/>
                  </a:lnTo>
                  <a:close/>
                </a:path>
              </a:pathLst>
            </a:custGeom>
            <a:solidFill>
              <a:srgbClr val="5BCFC5"/>
            </a:solidFill>
            <a:ln>
              <a:noFill/>
            </a:ln>
          </p:spPr>
          <p:txBody>
            <a:bodyPr spcFirstLastPara="1" wrap="square" lIns="91425" tIns="91425" rIns="91425" bIns="91425" anchor="ctr" anchorCtr="0">
              <a:noAutofit/>
            </a:bodyPr>
            <a:lstStyle/>
            <a:p>
              <a:endParaRPr sz="2780"/>
            </a:p>
          </p:txBody>
        </p:sp>
        <p:sp>
          <p:nvSpPr>
            <p:cNvPr id="38" name="Google Shape;401;p19">
              <a:extLst>
                <a:ext uri="{FF2B5EF4-FFF2-40B4-BE49-F238E27FC236}">
                  <a16:creationId xmlns:a16="http://schemas.microsoft.com/office/drawing/2014/main" xmlns="" id="{542A51F3-F825-3405-1BB3-1297E1DAED71}"/>
                </a:ext>
              </a:extLst>
            </p:cNvPr>
            <p:cNvSpPr/>
            <p:nvPr/>
          </p:nvSpPr>
          <p:spPr>
            <a:xfrm>
              <a:off x="6670562" y="3068088"/>
              <a:ext cx="87977" cy="87942"/>
            </a:xfrm>
            <a:custGeom>
              <a:avLst/>
              <a:gdLst/>
              <a:ahLst/>
              <a:cxnLst/>
              <a:rect l="l" t="t" r="r" b="b"/>
              <a:pathLst>
                <a:path w="2535" h="2534" extrusionOk="0">
                  <a:moveTo>
                    <a:pt x="1267" y="0"/>
                  </a:moveTo>
                  <a:cubicBezTo>
                    <a:pt x="571" y="0"/>
                    <a:pt x="1" y="570"/>
                    <a:pt x="1" y="1267"/>
                  </a:cubicBezTo>
                  <a:cubicBezTo>
                    <a:pt x="1" y="1964"/>
                    <a:pt x="571" y="2534"/>
                    <a:pt x="1267" y="2534"/>
                  </a:cubicBezTo>
                  <a:cubicBezTo>
                    <a:pt x="1964" y="2534"/>
                    <a:pt x="2534" y="1964"/>
                    <a:pt x="2534" y="1267"/>
                  </a:cubicBezTo>
                  <a:cubicBezTo>
                    <a:pt x="2534" y="570"/>
                    <a:pt x="1964" y="0"/>
                    <a:pt x="1267"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grpSp>
      <p:grpSp>
        <p:nvGrpSpPr>
          <p:cNvPr id="40" name="Group 39">
            <a:extLst>
              <a:ext uri="{FF2B5EF4-FFF2-40B4-BE49-F238E27FC236}">
                <a16:creationId xmlns:a16="http://schemas.microsoft.com/office/drawing/2014/main" xmlns="" id="{AD8DD0ED-ED9F-9929-CCEC-A1FEE3C98679}"/>
              </a:ext>
            </a:extLst>
          </p:cNvPr>
          <p:cNvGrpSpPr/>
          <p:nvPr/>
        </p:nvGrpSpPr>
        <p:grpSpPr>
          <a:xfrm>
            <a:off x="8241613" y="2526212"/>
            <a:ext cx="72708" cy="480860"/>
            <a:chOff x="6670562" y="2574189"/>
            <a:chExt cx="87977" cy="581841"/>
          </a:xfrm>
        </p:grpSpPr>
        <p:sp>
          <p:nvSpPr>
            <p:cNvPr id="41" name="Google Shape;399;p19">
              <a:extLst>
                <a:ext uri="{FF2B5EF4-FFF2-40B4-BE49-F238E27FC236}">
                  <a16:creationId xmlns:a16="http://schemas.microsoft.com/office/drawing/2014/main" xmlns="" id="{C96823BE-572D-A475-63CE-AF82875BD340}"/>
                </a:ext>
              </a:extLst>
            </p:cNvPr>
            <p:cNvSpPr/>
            <p:nvPr/>
          </p:nvSpPr>
          <p:spPr>
            <a:xfrm>
              <a:off x="6720292" y="2574189"/>
              <a:ext cx="12112" cy="498802"/>
            </a:xfrm>
            <a:custGeom>
              <a:avLst/>
              <a:gdLst/>
              <a:ahLst/>
              <a:cxnLst/>
              <a:rect l="l" t="t" r="r" b="b"/>
              <a:pathLst>
                <a:path w="349" h="25462" extrusionOk="0">
                  <a:moveTo>
                    <a:pt x="0" y="0"/>
                  </a:moveTo>
                  <a:lnTo>
                    <a:pt x="0" y="25462"/>
                  </a:lnTo>
                  <a:lnTo>
                    <a:pt x="349" y="25462"/>
                  </a:lnTo>
                  <a:lnTo>
                    <a:pt x="349" y="0"/>
                  </a:lnTo>
                  <a:close/>
                </a:path>
              </a:pathLst>
            </a:custGeom>
            <a:solidFill>
              <a:srgbClr val="FFC000"/>
            </a:solidFill>
            <a:ln>
              <a:noFill/>
            </a:ln>
          </p:spPr>
          <p:txBody>
            <a:bodyPr spcFirstLastPara="1" wrap="square" lIns="91425" tIns="91425" rIns="91425" bIns="91425" anchor="ctr" anchorCtr="0">
              <a:noAutofit/>
            </a:bodyPr>
            <a:lstStyle/>
            <a:p>
              <a:endParaRPr sz="2780"/>
            </a:p>
          </p:txBody>
        </p:sp>
        <p:sp>
          <p:nvSpPr>
            <p:cNvPr id="42" name="Google Shape;401;p19">
              <a:extLst>
                <a:ext uri="{FF2B5EF4-FFF2-40B4-BE49-F238E27FC236}">
                  <a16:creationId xmlns:a16="http://schemas.microsoft.com/office/drawing/2014/main" xmlns="" id="{F1C8B273-DA85-27CD-486A-26553411030E}"/>
                </a:ext>
              </a:extLst>
            </p:cNvPr>
            <p:cNvSpPr/>
            <p:nvPr/>
          </p:nvSpPr>
          <p:spPr>
            <a:xfrm>
              <a:off x="6670562" y="3068088"/>
              <a:ext cx="87977" cy="87942"/>
            </a:xfrm>
            <a:custGeom>
              <a:avLst/>
              <a:gdLst/>
              <a:ahLst/>
              <a:cxnLst/>
              <a:rect l="l" t="t" r="r" b="b"/>
              <a:pathLst>
                <a:path w="2535" h="2534" extrusionOk="0">
                  <a:moveTo>
                    <a:pt x="1267" y="0"/>
                  </a:moveTo>
                  <a:cubicBezTo>
                    <a:pt x="571" y="0"/>
                    <a:pt x="1" y="570"/>
                    <a:pt x="1" y="1267"/>
                  </a:cubicBezTo>
                  <a:cubicBezTo>
                    <a:pt x="1" y="1964"/>
                    <a:pt x="571" y="2534"/>
                    <a:pt x="1267" y="2534"/>
                  </a:cubicBezTo>
                  <a:cubicBezTo>
                    <a:pt x="1964" y="2534"/>
                    <a:pt x="2534" y="1964"/>
                    <a:pt x="2534" y="1267"/>
                  </a:cubicBezTo>
                  <a:cubicBezTo>
                    <a:pt x="2534" y="570"/>
                    <a:pt x="1964" y="0"/>
                    <a:pt x="1267" y="0"/>
                  </a:cubicBezTo>
                  <a:close/>
                </a:path>
              </a:pathLst>
            </a:custGeom>
            <a:solidFill>
              <a:srgbClr val="FFC000"/>
            </a:solidFill>
            <a:ln>
              <a:noFill/>
            </a:ln>
          </p:spPr>
          <p:txBody>
            <a:bodyPr spcFirstLastPara="1" wrap="square" lIns="91425" tIns="91425" rIns="91425" bIns="91425" anchor="ctr" anchorCtr="0">
              <a:noAutofit/>
            </a:bodyPr>
            <a:lstStyle/>
            <a:p>
              <a:endParaRPr sz="2780"/>
            </a:p>
          </p:txBody>
        </p:sp>
      </p:grpSp>
      <p:sp>
        <p:nvSpPr>
          <p:cNvPr id="44" name="TextBox 43">
            <a:extLst>
              <a:ext uri="{FF2B5EF4-FFF2-40B4-BE49-F238E27FC236}">
                <a16:creationId xmlns:a16="http://schemas.microsoft.com/office/drawing/2014/main" xmlns="" id="{CBE38BD4-3365-B1E5-69C9-002FDF7EE84A}"/>
              </a:ext>
            </a:extLst>
          </p:cNvPr>
          <p:cNvSpPr txBox="1"/>
          <p:nvPr/>
        </p:nvSpPr>
        <p:spPr>
          <a:xfrm>
            <a:off x="5991967" y="3983611"/>
            <a:ext cx="3152033" cy="584775"/>
          </a:xfrm>
          <a:prstGeom prst="rect">
            <a:avLst/>
          </a:prstGeom>
          <a:noFill/>
        </p:spPr>
        <p:txBody>
          <a:bodyPr wrap="square">
            <a:spAutoFit/>
          </a:bodyPr>
          <a:lstStyle/>
          <a:p>
            <a:r>
              <a:rPr lang="en-ID" sz="1600" b="1" i="1" dirty="0"/>
              <a:t>This indicates that the data remains relatively balanced.</a:t>
            </a:r>
          </a:p>
        </p:txBody>
      </p:sp>
    </p:spTree>
    <p:extLst>
      <p:ext uri="{BB962C8B-B14F-4D97-AF65-F5344CB8AC3E}">
        <p14:creationId xmlns:p14="http://schemas.microsoft.com/office/powerpoint/2010/main" val="32753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xmlns="" id="{37305DA0-9543-0900-22AC-4098A0880B7D}"/>
              </a:ext>
            </a:extLst>
          </p:cNvPr>
          <p:cNvPicPr>
            <a:picLocks noChangeAspect="1"/>
          </p:cNvPicPr>
          <p:nvPr/>
        </p:nvPicPr>
        <p:blipFill>
          <a:blip r:embed="rId3"/>
          <a:stretch>
            <a:fillRect/>
          </a:stretch>
        </p:blipFill>
        <p:spPr>
          <a:xfrm>
            <a:off x="152400" y="794616"/>
            <a:ext cx="4114800" cy="2843934"/>
          </a:xfrm>
          <a:prstGeom prst="rect">
            <a:avLst/>
          </a:prstGeom>
          <a:ln>
            <a:solidFill>
              <a:schemeClr val="tx1"/>
            </a:solidFill>
          </a:ln>
        </p:spPr>
      </p:pic>
      <p:pic>
        <p:nvPicPr>
          <p:cNvPr id="17" name="Picture 16">
            <a:extLst>
              <a:ext uri="{FF2B5EF4-FFF2-40B4-BE49-F238E27FC236}">
                <a16:creationId xmlns:a16="http://schemas.microsoft.com/office/drawing/2014/main" xmlns="" id="{7A0BD121-306B-7106-6C32-FCA72444AD98}"/>
              </a:ext>
            </a:extLst>
          </p:cNvPr>
          <p:cNvPicPr>
            <a:picLocks noChangeAspect="1"/>
          </p:cNvPicPr>
          <p:nvPr/>
        </p:nvPicPr>
        <p:blipFill>
          <a:blip r:embed="rId4"/>
          <a:stretch>
            <a:fillRect/>
          </a:stretch>
        </p:blipFill>
        <p:spPr>
          <a:xfrm>
            <a:off x="4419600" y="794616"/>
            <a:ext cx="4602187" cy="2843934"/>
          </a:xfrm>
          <a:prstGeom prst="rect">
            <a:avLst/>
          </a:prstGeom>
          <a:ln>
            <a:solidFill>
              <a:schemeClr val="tx1"/>
            </a:solidFill>
          </a:ln>
        </p:spPr>
      </p:pic>
      <p:sp>
        <p:nvSpPr>
          <p:cNvPr id="19" name="TextBox 18">
            <a:extLst>
              <a:ext uri="{FF2B5EF4-FFF2-40B4-BE49-F238E27FC236}">
                <a16:creationId xmlns:a16="http://schemas.microsoft.com/office/drawing/2014/main" xmlns="" id="{05A2E3AF-92D3-8156-8C17-97A3D6B5A4AF}"/>
              </a:ext>
            </a:extLst>
          </p:cNvPr>
          <p:cNvSpPr txBox="1"/>
          <p:nvPr/>
        </p:nvSpPr>
        <p:spPr>
          <a:xfrm>
            <a:off x="571500" y="3891515"/>
            <a:ext cx="8001000" cy="615553"/>
          </a:xfrm>
          <a:prstGeom prst="rect">
            <a:avLst/>
          </a:prstGeom>
          <a:noFill/>
        </p:spPr>
        <p:txBody>
          <a:bodyPr wrap="square">
            <a:spAutoFit/>
          </a:bodyPr>
          <a:lstStyle/>
          <a:p>
            <a:pPr algn="ctr"/>
            <a:r>
              <a:rPr lang="en-US" sz="1700" dirty="0"/>
              <a:t>In the </a:t>
            </a:r>
            <a:r>
              <a:rPr lang="en-US" sz="1700" b="1" i="1" dirty="0" err="1"/>
              <a:t>Inflight_wifi_service</a:t>
            </a:r>
            <a:r>
              <a:rPr lang="en-US" sz="1700" b="1" i="1" dirty="0"/>
              <a:t> </a:t>
            </a:r>
            <a:r>
              <a:rPr lang="en-US" sz="1700" dirty="0"/>
              <a:t>and </a:t>
            </a:r>
            <a:r>
              <a:rPr lang="en-US" sz="1700" b="1" i="1" dirty="0" err="1"/>
              <a:t>Ease_of_Online</a:t>
            </a:r>
            <a:r>
              <a:rPr lang="en-US" sz="1700" b="1" i="1" dirty="0"/>
              <a:t> booking </a:t>
            </a:r>
            <a:r>
              <a:rPr lang="en-US" sz="1700" dirty="0"/>
              <a:t>features, the majority of passengers expressed </a:t>
            </a:r>
            <a:r>
              <a:rPr lang="en-US" sz="1700" b="1" dirty="0">
                <a:solidFill>
                  <a:srgbClr val="002F8E"/>
                </a:solidFill>
              </a:rPr>
              <a:t>dissatisfaction</a:t>
            </a:r>
            <a:r>
              <a:rPr lang="en-US" sz="1700" dirty="0"/>
              <a:t> rather than satisfaction.</a:t>
            </a:r>
          </a:p>
        </p:txBody>
      </p:sp>
    </p:spTree>
    <p:extLst>
      <p:ext uri="{BB962C8B-B14F-4D97-AF65-F5344CB8AC3E}">
        <p14:creationId xmlns:p14="http://schemas.microsoft.com/office/powerpoint/2010/main" val="196936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xmlns="" id="{05A2E3AF-92D3-8156-8C17-97A3D6B5A4AF}"/>
              </a:ext>
            </a:extLst>
          </p:cNvPr>
          <p:cNvSpPr txBox="1"/>
          <p:nvPr/>
        </p:nvSpPr>
        <p:spPr>
          <a:xfrm>
            <a:off x="5562600" y="2103939"/>
            <a:ext cx="3352800" cy="2062103"/>
          </a:xfrm>
          <a:prstGeom prst="rect">
            <a:avLst/>
          </a:prstGeom>
          <a:noFill/>
        </p:spPr>
        <p:txBody>
          <a:bodyPr wrap="square">
            <a:spAutoFit/>
          </a:bodyPr>
          <a:lstStyle/>
          <a:p>
            <a:r>
              <a:rPr lang="en-US" sz="1600" dirty="0"/>
              <a:t>All class flight types and passenger types show results that tend to be </a:t>
            </a:r>
            <a:r>
              <a:rPr lang="en-US" sz="1600" b="1" dirty="0">
                <a:solidFill>
                  <a:srgbClr val="002F8E"/>
                </a:solidFill>
              </a:rPr>
              <a:t>dissatisfied</a:t>
            </a:r>
            <a:r>
              <a:rPr lang="en-US" sz="1600" dirty="0"/>
              <a:t> rather than satisfied with delays.</a:t>
            </a:r>
          </a:p>
          <a:p>
            <a:endParaRPr lang="en-US" sz="1600" dirty="0"/>
          </a:p>
          <a:p>
            <a:r>
              <a:rPr lang="en-US" sz="1600" dirty="0"/>
              <a:t>The </a:t>
            </a:r>
            <a:r>
              <a:rPr lang="en-US" sz="1600" b="1" dirty="0"/>
              <a:t>longer the delay happens</a:t>
            </a:r>
            <a:r>
              <a:rPr lang="en-US" sz="1600" dirty="0"/>
              <a:t>, the more dissatisfied the passengers are.</a:t>
            </a:r>
            <a:endParaRPr lang="en-US" sz="3600" dirty="0"/>
          </a:p>
        </p:txBody>
      </p:sp>
      <p:pic>
        <p:nvPicPr>
          <p:cNvPr id="2" name="Picture 1">
            <a:extLst>
              <a:ext uri="{FF2B5EF4-FFF2-40B4-BE49-F238E27FC236}">
                <a16:creationId xmlns:a16="http://schemas.microsoft.com/office/drawing/2014/main" xmlns="" id="{13D0AE95-5D0C-1ED9-52CF-D24A4F437ABF}"/>
              </a:ext>
            </a:extLst>
          </p:cNvPr>
          <p:cNvPicPr>
            <a:picLocks noChangeAspect="1"/>
          </p:cNvPicPr>
          <p:nvPr/>
        </p:nvPicPr>
        <p:blipFill>
          <a:blip r:embed="rId3"/>
          <a:stretch>
            <a:fillRect/>
          </a:stretch>
        </p:blipFill>
        <p:spPr>
          <a:xfrm>
            <a:off x="228600" y="703045"/>
            <a:ext cx="5105400" cy="4362906"/>
          </a:xfrm>
          <a:prstGeom prst="rect">
            <a:avLst/>
          </a:prstGeom>
          <a:ln>
            <a:solidFill>
              <a:schemeClr val="tx1"/>
            </a:solidFill>
          </a:ln>
        </p:spPr>
      </p:pic>
      <p:sp>
        <p:nvSpPr>
          <p:cNvPr id="7" name="TextBox 6">
            <a:extLst>
              <a:ext uri="{FF2B5EF4-FFF2-40B4-BE49-F238E27FC236}">
                <a16:creationId xmlns:a16="http://schemas.microsoft.com/office/drawing/2014/main" xmlns="" id="{11D01B44-855B-BBB8-860F-E504642D72D8}"/>
              </a:ext>
            </a:extLst>
          </p:cNvPr>
          <p:cNvSpPr txBox="1"/>
          <p:nvPr/>
        </p:nvSpPr>
        <p:spPr>
          <a:xfrm>
            <a:off x="5562600" y="1504950"/>
            <a:ext cx="3352800" cy="369332"/>
          </a:xfrm>
          <a:prstGeom prst="rect">
            <a:avLst/>
          </a:prstGeom>
          <a:noFill/>
        </p:spPr>
        <p:txBody>
          <a:bodyPr wrap="square">
            <a:spAutoFit/>
          </a:bodyPr>
          <a:lstStyle/>
          <a:p>
            <a:r>
              <a:rPr lang="en-US" sz="1800" b="1" dirty="0"/>
              <a:t>Departure and Arrival Delay</a:t>
            </a:r>
          </a:p>
        </p:txBody>
      </p:sp>
    </p:spTree>
    <p:extLst>
      <p:ext uri="{BB962C8B-B14F-4D97-AF65-F5344CB8AC3E}">
        <p14:creationId xmlns:p14="http://schemas.microsoft.com/office/powerpoint/2010/main" val="171836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xmlns="" id="{05A2E3AF-92D3-8156-8C17-97A3D6B5A4AF}"/>
              </a:ext>
            </a:extLst>
          </p:cNvPr>
          <p:cNvSpPr txBox="1"/>
          <p:nvPr/>
        </p:nvSpPr>
        <p:spPr>
          <a:xfrm>
            <a:off x="1295400" y="4273147"/>
            <a:ext cx="6667501" cy="615553"/>
          </a:xfrm>
          <a:prstGeom prst="rect">
            <a:avLst/>
          </a:prstGeom>
          <a:noFill/>
        </p:spPr>
        <p:txBody>
          <a:bodyPr wrap="square">
            <a:spAutoFit/>
          </a:bodyPr>
          <a:lstStyle/>
          <a:p>
            <a:pPr algn="ctr"/>
            <a:r>
              <a:rPr lang="en-US" sz="1700" dirty="0"/>
              <a:t>Passengers on every class of flight, regardless of gate location, were </a:t>
            </a:r>
            <a:r>
              <a:rPr lang="en-US" sz="1700" b="1" dirty="0">
                <a:solidFill>
                  <a:srgbClr val="002F8E"/>
                </a:solidFill>
              </a:rPr>
              <a:t>dissatisfied</a:t>
            </a:r>
            <a:r>
              <a:rPr lang="en-US" sz="1700" dirty="0"/>
              <a:t> with </a:t>
            </a:r>
            <a:r>
              <a:rPr lang="en-US" sz="1700" b="1" dirty="0"/>
              <a:t>inadequate </a:t>
            </a:r>
            <a:r>
              <a:rPr lang="en-US" sz="1700" dirty="0"/>
              <a:t>baggage handling.</a:t>
            </a:r>
          </a:p>
        </p:txBody>
      </p:sp>
      <p:pic>
        <p:nvPicPr>
          <p:cNvPr id="5" name="Picture 4">
            <a:extLst>
              <a:ext uri="{FF2B5EF4-FFF2-40B4-BE49-F238E27FC236}">
                <a16:creationId xmlns:a16="http://schemas.microsoft.com/office/drawing/2014/main" xmlns="" id="{FC423BD6-258A-BFB9-C2AE-A5C65960FC48}"/>
              </a:ext>
            </a:extLst>
          </p:cNvPr>
          <p:cNvPicPr>
            <a:picLocks noChangeAspect="1"/>
          </p:cNvPicPr>
          <p:nvPr/>
        </p:nvPicPr>
        <p:blipFill>
          <a:blip r:embed="rId3"/>
          <a:stretch>
            <a:fillRect/>
          </a:stretch>
        </p:blipFill>
        <p:spPr>
          <a:xfrm>
            <a:off x="1688257" y="742950"/>
            <a:ext cx="5767485" cy="3352800"/>
          </a:xfrm>
          <a:prstGeom prst="rect">
            <a:avLst/>
          </a:prstGeom>
          <a:ln>
            <a:solidFill>
              <a:schemeClr val="tx1"/>
            </a:solidFill>
          </a:ln>
        </p:spPr>
      </p:pic>
    </p:spTree>
    <p:extLst>
      <p:ext uri="{BB962C8B-B14F-4D97-AF65-F5344CB8AC3E}">
        <p14:creationId xmlns:p14="http://schemas.microsoft.com/office/powerpoint/2010/main" val="136817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DATA PREPROCESSING</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roup 89">
            <a:extLst>
              <a:ext uri="{FF2B5EF4-FFF2-40B4-BE49-F238E27FC236}">
                <a16:creationId xmlns:a16="http://schemas.microsoft.com/office/drawing/2014/main" xmlns="" id="{F5B832AF-DDBA-A323-949D-5FE38EA855C1}"/>
              </a:ext>
            </a:extLst>
          </p:cNvPr>
          <p:cNvGrpSpPr/>
          <p:nvPr/>
        </p:nvGrpSpPr>
        <p:grpSpPr>
          <a:xfrm>
            <a:off x="1981200" y="1125417"/>
            <a:ext cx="2903145" cy="1834762"/>
            <a:chOff x="1883427" y="1341082"/>
            <a:chExt cx="3374350" cy="1553674"/>
          </a:xfrm>
        </p:grpSpPr>
        <p:sp>
          <p:nvSpPr>
            <p:cNvPr id="89" name="Rectangle: Rounded Corners 88">
              <a:extLst>
                <a:ext uri="{FF2B5EF4-FFF2-40B4-BE49-F238E27FC236}">
                  <a16:creationId xmlns:a16="http://schemas.microsoft.com/office/drawing/2014/main" xmlns="" id="{8426A325-3EDD-B601-A107-32FBB1BD609E}"/>
                </a:ext>
              </a:extLst>
            </p:cNvPr>
            <p:cNvSpPr/>
            <p:nvPr/>
          </p:nvSpPr>
          <p:spPr>
            <a:xfrm>
              <a:off x="1883427" y="1341082"/>
              <a:ext cx="3302226" cy="1384994"/>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TextBox 82">
              <a:extLst>
                <a:ext uri="{FF2B5EF4-FFF2-40B4-BE49-F238E27FC236}">
                  <a16:creationId xmlns:a16="http://schemas.microsoft.com/office/drawing/2014/main" xmlns="" id="{B4A50CA7-892F-B97C-9E3F-071795C4030E}"/>
                </a:ext>
              </a:extLst>
            </p:cNvPr>
            <p:cNvSpPr txBox="1"/>
            <p:nvPr/>
          </p:nvSpPr>
          <p:spPr>
            <a:xfrm>
              <a:off x="1907104" y="1362192"/>
              <a:ext cx="3350673" cy="1532564"/>
            </a:xfrm>
            <a:prstGeom prst="rect">
              <a:avLst/>
            </a:prstGeom>
            <a:noFill/>
          </p:spPr>
          <p:txBody>
            <a:bodyPr wrap="square">
              <a:spAutoFit/>
            </a:bodyPr>
            <a:lstStyle/>
            <a:p>
              <a:pPr indent="12700" defTabSz="342900">
                <a:buClr>
                  <a:srgbClr val="353535"/>
                </a:buClr>
              </a:pPr>
              <a:r>
                <a:rPr lang="en-US" sz="1400" b="1" dirty="0">
                  <a:solidFill>
                    <a:prstClr val="black">
                      <a:lumMod val="75000"/>
                      <a:lumOff val="25000"/>
                    </a:prstClr>
                  </a:solidFill>
                </a:rPr>
                <a:t>Check </a:t>
              </a:r>
              <a:r>
                <a:rPr lang="en-US" sz="1400" b="1" dirty="0" err="1">
                  <a:solidFill>
                    <a:prstClr val="black">
                      <a:lumMod val="75000"/>
                      <a:lumOff val="25000"/>
                    </a:prstClr>
                  </a:solidFill>
                </a:rPr>
                <a:t>Misising</a:t>
              </a:r>
              <a:r>
                <a:rPr lang="en-US" sz="1400" b="1" dirty="0">
                  <a:solidFill>
                    <a:prstClr val="black">
                      <a:lumMod val="75000"/>
                      <a:lumOff val="25000"/>
                    </a:prstClr>
                  </a:solidFill>
                </a:rPr>
                <a:t> Values. </a:t>
              </a:r>
            </a:p>
            <a:p>
              <a:pPr indent="12700" defTabSz="342900">
                <a:buClr>
                  <a:srgbClr val="353535"/>
                </a:buClr>
              </a:pPr>
              <a:r>
                <a:rPr lang="en-US" sz="1400" b="1" dirty="0">
                  <a:solidFill>
                    <a:prstClr val="black">
                      <a:lumMod val="75000"/>
                      <a:lumOff val="25000"/>
                    </a:prstClr>
                  </a:solidFill>
                </a:rPr>
                <a:t>After the Missing Values were carried out, there were 310 Missing Values in the '</a:t>
              </a:r>
              <a:r>
                <a:rPr lang="en-US" sz="1400" b="1" dirty="0" err="1">
                  <a:solidFill>
                    <a:prstClr val="black">
                      <a:lumMod val="75000"/>
                      <a:lumOff val="25000"/>
                    </a:prstClr>
                  </a:solidFill>
                </a:rPr>
                <a:t>Arrival_Delay_in_Minutes</a:t>
              </a:r>
              <a:r>
                <a:rPr lang="en-US" sz="1400" b="1" dirty="0">
                  <a:solidFill>
                    <a:prstClr val="black">
                      <a:lumMod val="75000"/>
                      <a:lumOff val="25000"/>
                    </a:prstClr>
                  </a:solidFill>
                </a:rPr>
                <a:t>' column and it was decided to drop them.</a:t>
              </a:r>
            </a:p>
          </p:txBody>
        </p:sp>
      </p:grpSp>
      <p:grpSp>
        <p:nvGrpSpPr>
          <p:cNvPr id="94" name="Group 93">
            <a:extLst>
              <a:ext uri="{FF2B5EF4-FFF2-40B4-BE49-F238E27FC236}">
                <a16:creationId xmlns:a16="http://schemas.microsoft.com/office/drawing/2014/main" xmlns="" id="{7300020C-88AB-DE35-E774-7C515967E2AF}"/>
              </a:ext>
            </a:extLst>
          </p:cNvPr>
          <p:cNvGrpSpPr/>
          <p:nvPr/>
        </p:nvGrpSpPr>
        <p:grpSpPr>
          <a:xfrm>
            <a:off x="2014976" y="3036380"/>
            <a:ext cx="2882774" cy="1577386"/>
            <a:chOff x="1862416" y="2988005"/>
            <a:chExt cx="2882774" cy="1384994"/>
          </a:xfrm>
        </p:grpSpPr>
        <p:sp>
          <p:nvSpPr>
            <p:cNvPr id="84" name="TextBox 83">
              <a:extLst>
                <a:ext uri="{FF2B5EF4-FFF2-40B4-BE49-F238E27FC236}">
                  <a16:creationId xmlns:a16="http://schemas.microsoft.com/office/drawing/2014/main" xmlns="" id="{7AB1E10B-241E-136E-8852-BE3D1ACBA107}"/>
                </a:ext>
              </a:extLst>
            </p:cNvPr>
            <p:cNvSpPr txBox="1"/>
            <p:nvPr/>
          </p:nvSpPr>
          <p:spPr>
            <a:xfrm>
              <a:off x="1871483" y="3053309"/>
              <a:ext cx="2852757" cy="954107"/>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Drop the 'Unnamed: 0' and 'id' columns because they are not needed for the modeling process.</a:t>
              </a:r>
            </a:p>
          </p:txBody>
        </p:sp>
        <p:pic>
          <p:nvPicPr>
            <p:cNvPr id="85" name="Picture 84">
              <a:extLst>
                <a:ext uri="{FF2B5EF4-FFF2-40B4-BE49-F238E27FC236}">
                  <a16:creationId xmlns:a16="http://schemas.microsoft.com/office/drawing/2014/main" xmlns="" id="{4A83BD67-5205-9271-A8D5-1C471F7D2958}"/>
                </a:ext>
              </a:extLst>
            </p:cNvPr>
            <p:cNvPicPr>
              <a:picLocks noChangeAspect="1"/>
            </p:cNvPicPr>
            <p:nvPr/>
          </p:nvPicPr>
          <p:blipFill>
            <a:blip r:embed="rId3"/>
            <a:stretch>
              <a:fillRect/>
            </a:stretch>
          </p:blipFill>
          <p:spPr>
            <a:xfrm>
              <a:off x="1948242" y="3930294"/>
              <a:ext cx="2622558" cy="373090"/>
            </a:xfrm>
            <a:prstGeom prst="rect">
              <a:avLst/>
            </a:prstGeom>
            <a:ln>
              <a:solidFill>
                <a:schemeClr val="tx1"/>
              </a:solidFill>
            </a:ln>
          </p:spPr>
        </p:pic>
        <p:sp>
          <p:nvSpPr>
            <p:cNvPr id="92" name="Rectangle: Rounded Corners 91">
              <a:extLst>
                <a:ext uri="{FF2B5EF4-FFF2-40B4-BE49-F238E27FC236}">
                  <a16:creationId xmlns:a16="http://schemas.microsoft.com/office/drawing/2014/main" xmlns="" id="{04C56EC3-37D0-695D-BB67-3114463270A3}"/>
                </a:ext>
              </a:extLst>
            </p:cNvPr>
            <p:cNvSpPr/>
            <p:nvPr/>
          </p:nvSpPr>
          <p:spPr>
            <a:xfrm>
              <a:off x="1862416" y="2988005"/>
              <a:ext cx="2882774" cy="1384994"/>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2" name="Group 101">
            <a:extLst>
              <a:ext uri="{FF2B5EF4-FFF2-40B4-BE49-F238E27FC236}">
                <a16:creationId xmlns:a16="http://schemas.microsoft.com/office/drawing/2014/main" xmlns="" id="{3F943D79-D994-2103-2F0C-1E371C22DA6D}"/>
              </a:ext>
            </a:extLst>
          </p:cNvPr>
          <p:cNvGrpSpPr/>
          <p:nvPr/>
        </p:nvGrpSpPr>
        <p:grpSpPr>
          <a:xfrm>
            <a:off x="5698469" y="1149502"/>
            <a:ext cx="2882774" cy="693465"/>
            <a:chOff x="5791200" y="895350"/>
            <a:chExt cx="2759731" cy="693465"/>
          </a:xfrm>
        </p:grpSpPr>
        <p:sp>
          <p:nvSpPr>
            <p:cNvPr id="86" name="TextBox 85">
              <a:extLst>
                <a:ext uri="{FF2B5EF4-FFF2-40B4-BE49-F238E27FC236}">
                  <a16:creationId xmlns:a16="http://schemas.microsoft.com/office/drawing/2014/main" xmlns="" id="{ED9EEFE2-2D77-1E12-69EB-473124B02181}"/>
                </a:ext>
              </a:extLst>
            </p:cNvPr>
            <p:cNvSpPr txBox="1"/>
            <p:nvPr/>
          </p:nvSpPr>
          <p:spPr>
            <a:xfrm>
              <a:off x="5791200" y="968412"/>
              <a:ext cx="2759731" cy="523220"/>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The Encoder label for each column is of categorical type</a:t>
              </a:r>
            </a:p>
          </p:txBody>
        </p:sp>
        <p:sp>
          <p:nvSpPr>
            <p:cNvPr id="96" name="Rectangle: Rounded Corners 95">
              <a:extLst>
                <a:ext uri="{FF2B5EF4-FFF2-40B4-BE49-F238E27FC236}">
                  <a16:creationId xmlns:a16="http://schemas.microsoft.com/office/drawing/2014/main" xmlns="" id="{F19E4510-4B8D-4FEE-A466-03E202834858}"/>
                </a:ext>
              </a:extLst>
            </p:cNvPr>
            <p:cNvSpPr/>
            <p:nvPr/>
          </p:nvSpPr>
          <p:spPr>
            <a:xfrm>
              <a:off x="5791200" y="895350"/>
              <a:ext cx="2514600"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1" name="Group 100">
            <a:extLst>
              <a:ext uri="{FF2B5EF4-FFF2-40B4-BE49-F238E27FC236}">
                <a16:creationId xmlns:a16="http://schemas.microsoft.com/office/drawing/2014/main" xmlns="" id="{C497C734-2875-155D-6179-4AA33BE8A8D3}"/>
              </a:ext>
            </a:extLst>
          </p:cNvPr>
          <p:cNvGrpSpPr/>
          <p:nvPr/>
        </p:nvGrpSpPr>
        <p:grpSpPr>
          <a:xfrm>
            <a:off x="5721653" y="2419350"/>
            <a:ext cx="2583927" cy="693465"/>
            <a:chOff x="5721654" y="2427132"/>
            <a:chExt cx="2514600" cy="693465"/>
          </a:xfrm>
        </p:grpSpPr>
        <p:sp>
          <p:nvSpPr>
            <p:cNvPr id="87" name="TextBox 86">
              <a:extLst>
                <a:ext uri="{FF2B5EF4-FFF2-40B4-BE49-F238E27FC236}">
                  <a16:creationId xmlns:a16="http://schemas.microsoft.com/office/drawing/2014/main" xmlns="" id="{CC86AD3D-A31F-79D9-C4CD-C4C27C490AB1}"/>
                </a:ext>
              </a:extLst>
            </p:cNvPr>
            <p:cNvSpPr txBox="1"/>
            <p:nvPr/>
          </p:nvSpPr>
          <p:spPr>
            <a:xfrm>
              <a:off x="5791200" y="2510412"/>
              <a:ext cx="2311488" cy="523220"/>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Create a Min-Max Scalar for numeric columns.</a:t>
              </a:r>
            </a:p>
          </p:txBody>
        </p:sp>
        <p:sp>
          <p:nvSpPr>
            <p:cNvPr id="98" name="Rectangle: Rounded Corners 97">
              <a:extLst>
                <a:ext uri="{FF2B5EF4-FFF2-40B4-BE49-F238E27FC236}">
                  <a16:creationId xmlns:a16="http://schemas.microsoft.com/office/drawing/2014/main" xmlns="" id="{D2E74428-0D1A-BB83-25BA-D12B3D5D7D8E}"/>
                </a:ext>
              </a:extLst>
            </p:cNvPr>
            <p:cNvSpPr/>
            <p:nvPr/>
          </p:nvSpPr>
          <p:spPr>
            <a:xfrm>
              <a:off x="5721654" y="2427132"/>
              <a:ext cx="2514600"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0" name="Group 99">
            <a:extLst>
              <a:ext uri="{FF2B5EF4-FFF2-40B4-BE49-F238E27FC236}">
                <a16:creationId xmlns:a16="http://schemas.microsoft.com/office/drawing/2014/main" xmlns="" id="{CB03637E-6139-227A-7BD1-4349795FCBA6}"/>
              </a:ext>
            </a:extLst>
          </p:cNvPr>
          <p:cNvGrpSpPr/>
          <p:nvPr/>
        </p:nvGrpSpPr>
        <p:grpSpPr>
          <a:xfrm>
            <a:off x="5698469" y="3867150"/>
            <a:ext cx="2758690" cy="698812"/>
            <a:chOff x="5686262" y="4115635"/>
            <a:chExt cx="3053935" cy="698812"/>
          </a:xfrm>
        </p:grpSpPr>
        <p:sp>
          <p:nvSpPr>
            <p:cNvPr id="88" name="TextBox 87">
              <a:extLst>
                <a:ext uri="{FF2B5EF4-FFF2-40B4-BE49-F238E27FC236}">
                  <a16:creationId xmlns:a16="http://schemas.microsoft.com/office/drawing/2014/main" xmlns="" id="{BDCB42B5-A4DB-E680-BE12-E801F58B3495}"/>
                </a:ext>
              </a:extLst>
            </p:cNvPr>
            <p:cNvSpPr txBox="1"/>
            <p:nvPr/>
          </p:nvSpPr>
          <p:spPr>
            <a:xfrm>
              <a:off x="5686262" y="4115635"/>
              <a:ext cx="3053935" cy="692497"/>
            </a:xfrm>
            <a:prstGeom prst="rect">
              <a:avLst/>
            </a:prstGeom>
            <a:noFill/>
          </p:spPr>
          <p:txBody>
            <a:bodyPr wrap="square">
              <a:spAutoFit/>
            </a:bodyPr>
            <a:lstStyle/>
            <a:p>
              <a:pPr defTabSz="342900">
                <a:spcBef>
                  <a:spcPts val="750"/>
                </a:spcBef>
                <a:buClr>
                  <a:srgbClr val="353535"/>
                </a:buClr>
              </a:pPr>
              <a:r>
                <a:rPr lang="en-US" sz="1300" b="1" dirty="0">
                  <a:solidFill>
                    <a:prstClr val="black">
                      <a:lumMod val="75000"/>
                      <a:lumOff val="25000"/>
                    </a:prstClr>
                  </a:solidFill>
                </a:rPr>
                <a:t>Create a correlation data heatmap to check multicollinearity.</a:t>
              </a:r>
            </a:p>
          </p:txBody>
        </p:sp>
        <p:sp>
          <p:nvSpPr>
            <p:cNvPr id="99" name="Rectangle: Rounded Corners 98">
              <a:extLst>
                <a:ext uri="{FF2B5EF4-FFF2-40B4-BE49-F238E27FC236}">
                  <a16:creationId xmlns:a16="http://schemas.microsoft.com/office/drawing/2014/main" xmlns="" id="{89987F29-6412-3F7A-43F3-A62A41C1387C}"/>
                </a:ext>
              </a:extLst>
            </p:cNvPr>
            <p:cNvSpPr/>
            <p:nvPr/>
          </p:nvSpPr>
          <p:spPr>
            <a:xfrm>
              <a:off x="5702789" y="4120982"/>
              <a:ext cx="2871716"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3" name="Google Shape;1877;p39">
            <a:extLst>
              <a:ext uri="{FF2B5EF4-FFF2-40B4-BE49-F238E27FC236}">
                <a16:creationId xmlns:a16="http://schemas.microsoft.com/office/drawing/2014/main" xmlns="" id="{8707B20F-6126-32AC-20D5-7C2CA1362024}"/>
              </a:ext>
            </a:extLst>
          </p:cNvPr>
          <p:cNvSpPr/>
          <p:nvPr/>
        </p:nvSpPr>
        <p:spPr>
          <a:xfrm>
            <a:off x="4861276" y="150495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DBDB78"/>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1</a:t>
            </a:r>
            <a:endParaRPr sz="3200" dirty="0">
              <a:solidFill>
                <a:srgbClr val="FFFFFF"/>
              </a:solidFill>
              <a:latin typeface="Fira Sans"/>
              <a:ea typeface="Fira Sans"/>
              <a:cs typeface="Fira Sans"/>
              <a:sym typeface="Fira Sans"/>
            </a:endParaRPr>
          </a:p>
        </p:txBody>
      </p:sp>
      <p:sp>
        <p:nvSpPr>
          <p:cNvPr id="104" name="Google Shape;1877;p39">
            <a:extLst>
              <a:ext uri="{FF2B5EF4-FFF2-40B4-BE49-F238E27FC236}">
                <a16:creationId xmlns:a16="http://schemas.microsoft.com/office/drawing/2014/main" xmlns="" id="{95BF4B43-4815-0951-B9DE-17AA464C9E5F}"/>
              </a:ext>
            </a:extLst>
          </p:cNvPr>
          <p:cNvSpPr/>
          <p:nvPr/>
        </p:nvSpPr>
        <p:spPr>
          <a:xfrm>
            <a:off x="4876800" y="3478449"/>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chemeClr val="accent2">
              <a:lumMod val="60000"/>
              <a:lumOff val="40000"/>
            </a:schemeClr>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2</a:t>
            </a:r>
            <a:endParaRPr sz="3200" dirty="0">
              <a:solidFill>
                <a:srgbClr val="FFFFFF"/>
              </a:solidFill>
              <a:latin typeface="Fira Sans"/>
              <a:ea typeface="Fira Sans"/>
              <a:cs typeface="Fira Sans"/>
              <a:sym typeface="Fira Sans"/>
            </a:endParaRPr>
          </a:p>
        </p:txBody>
      </p:sp>
      <p:sp>
        <p:nvSpPr>
          <p:cNvPr id="105" name="Google Shape;1877;p39">
            <a:extLst>
              <a:ext uri="{FF2B5EF4-FFF2-40B4-BE49-F238E27FC236}">
                <a16:creationId xmlns:a16="http://schemas.microsoft.com/office/drawing/2014/main" xmlns="" id="{9F65DF57-CBB5-9301-6A60-451FDF686D05}"/>
              </a:ext>
            </a:extLst>
          </p:cNvPr>
          <p:cNvSpPr/>
          <p:nvPr/>
        </p:nvSpPr>
        <p:spPr>
          <a:xfrm>
            <a:off x="8305800" y="124848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A6CFF4"/>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3</a:t>
            </a:r>
            <a:endParaRPr sz="3200" dirty="0">
              <a:solidFill>
                <a:srgbClr val="FFFFFF"/>
              </a:solidFill>
              <a:latin typeface="Fira Sans"/>
              <a:ea typeface="Fira Sans"/>
              <a:cs typeface="Fira Sans"/>
              <a:sym typeface="Fira Sans"/>
            </a:endParaRPr>
          </a:p>
        </p:txBody>
      </p:sp>
      <p:sp>
        <p:nvSpPr>
          <p:cNvPr id="106" name="Google Shape;1877;p39">
            <a:extLst>
              <a:ext uri="{FF2B5EF4-FFF2-40B4-BE49-F238E27FC236}">
                <a16:creationId xmlns:a16="http://schemas.microsoft.com/office/drawing/2014/main" xmlns="" id="{4089CA12-8AB5-4D97-16DE-7FB490ADC050}"/>
              </a:ext>
            </a:extLst>
          </p:cNvPr>
          <p:cNvSpPr/>
          <p:nvPr/>
        </p:nvSpPr>
        <p:spPr>
          <a:xfrm>
            <a:off x="8305583" y="251601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86D9D1"/>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4</a:t>
            </a:r>
            <a:endParaRPr sz="3200" dirty="0">
              <a:solidFill>
                <a:srgbClr val="FFFFFF"/>
              </a:solidFill>
              <a:latin typeface="Fira Sans"/>
              <a:ea typeface="Fira Sans"/>
              <a:cs typeface="Fira Sans"/>
              <a:sym typeface="Fira Sans"/>
            </a:endParaRPr>
          </a:p>
        </p:txBody>
      </p:sp>
      <p:sp>
        <p:nvSpPr>
          <p:cNvPr id="107" name="Google Shape;1877;p39">
            <a:extLst>
              <a:ext uri="{FF2B5EF4-FFF2-40B4-BE49-F238E27FC236}">
                <a16:creationId xmlns:a16="http://schemas.microsoft.com/office/drawing/2014/main" xmlns="" id="{CE049BCE-A141-2667-87F2-1B6C854B1958}"/>
              </a:ext>
            </a:extLst>
          </p:cNvPr>
          <p:cNvSpPr/>
          <p:nvPr/>
        </p:nvSpPr>
        <p:spPr>
          <a:xfrm>
            <a:off x="8290276" y="3974597"/>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chemeClr val="tx1">
              <a:lumMod val="50000"/>
              <a:lumOff val="50000"/>
            </a:schemeClr>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5</a:t>
            </a:r>
            <a:endParaRPr sz="3200" dirty="0">
              <a:solidFill>
                <a:srgbClr val="FFFFFF"/>
              </a:solidFill>
              <a:latin typeface="Fira Sans"/>
              <a:ea typeface="Fira Sans"/>
              <a:cs typeface="Fira Sans"/>
              <a:sym typeface="Fira Sans"/>
            </a:endParaRPr>
          </a:p>
        </p:txBody>
      </p:sp>
      <p:cxnSp>
        <p:nvCxnSpPr>
          <p:cNvPr id="110" name="Straight Connector 109">
            <a:extLst>
              <a:ext uri="{FF2B5EF4-FFF2-40B4-BE49-F238E27FC236}">
                <a16:creationId xmlns:a16="http://schemas.microsoft.com/office/drawing/2014/main" xmlns="" id="{4BBD3B49-B686-20FE-3C3A-FD0ACBDB2591}"/>
              </a:ext>
            </a:extLst>
          </p:cNvPr>
          <p:cNvCxnSpPr/>
          <p:nvPr/>
        </p:nvCxnSpPr>
        <p:spPr>
          <a:xfrm>
            <a:off x="5562600" y="1112382"/>
            <a:ext cx="0" cy="37216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1" name="Google Shape;1882;p39">
            <a:extLst>
              <a:ext uri="{FF2B5EF4-FFF2-40B4-BE49-F238E27FC236}">
                <a16:creationId xmlns:a16="http://schemas.microsoft.com/office/drawing/2014/main" xmlns="" id="{32EEB820-95D6-1FA1-8533-8A98F8EF0B91}"/>
              </a:ext>
            </a:extLst>
          </p:cNvPr>
          <p:cNvGrpSpPr/>
          <p:nvPr/>
        </p:nvGrpSpPr>
        <p:grpSpPr>
          <a:xfrm>
            <a:off x="-1143" y="1133552"/>
            <a:ext cx="1782780" cy="3226203"/>
            <a:chOff x="457205" y="833431"/>
            <a:chExt cx="1961058" cy="3903706"/>
          </a:xfrm>
        </p:grpSpPr>
        <p:sp>
          <p:nvSpPr>
            <p:cNvPr id="112" name="Google Shape;1883;p39">
              <a:extLst>
                <a:ext uri="{FF2B5EF4-FFF2-40B4-BE49-F238E27FC236}">
                  <a16:creationId xmlns:a16="http://schemas.microsoft.com/office/drawing/2014/main" xmlns="" id="{91E0BA01-44A3-E752-C8DA-6EC1A8AD6612}"/>
                </a:ext>
              </a:extLst>
            </p:cNvPr>
            <p:cNvSpPr/>
            <p:nvPr/>
          </p:nvSpPr>
          <p:spPr>
            <a:xfrm>
              <a:off x="457205" y="1319999"/>
              <a:ext cx="1475388" cy="2930541"/>
            </a:xfrm>
            <a:custGeom>
              <a:avLst/>
              <a:gdLst/>
              <a:ahLst/>
              <a:cxnLst/>
              <a:rect l="l" t="t" r="r" b="b"/>
              <a:pathLst>
                <a:path w="50893" h="101088" extrusionOk="0">
                  <a:moveTo>
                    <a:pt x="0" y="1"/>
                  </a:moveTo>
                  <a:lnTo>
                    <a:pt x="0" y="17102"/>
                  </a:lnTo>
                  <a:cubicBezTo>
                    <a:pt x="412" y="17324"/>
                    <a:pt x="823" y="17514"/>
                    <a:pt x="1203" y="17767"/>
                  </a:cubicBezTo>
                  <a:cubicBezTo>
                    <a:pt x="3235" y="16516"/>
                    <a:pt x="5629" y="15876"/>
                    <a:pt x="8020" y="15876"/>
                  </a:cubicBezTo>
                  <a:cubicBezTo>
                    <a:pt x="9988" y="15876"/>
                    <a:pt x="11954" y="16310"/>
                    <a:pt x="13713" y="17197"/>
                  </a:cubicBezTo>
                  <a:cubicBezTo>
                    <a:pt x="15993" y="18369"/>
                    <a:pt x="17830" y="20237"/>
                    <a:pt x="19065" y="22486"/>
                  </a:cubicBezTo>
                  <a:cubicBezTo>
                    <a:pt x="22453" y="23087"/>
                    <a:pt x="25494" y="25304"/>
                    <a:pt x="27140" y="28344"/>
                  </a:cubicBezTo>
                  <a:cubicBezTo>
                    <a:pt x="28692" y="31290"/>
                    <a:pt x="28882" y="34931"/>
                    <a:pt x="27647" y="38035"/>
                  </a:cubicBezTo>
                  <a:cubicBezTo>
                    <a:pt x="30086" y="39935"/>
                    <a:pt x="30782" y="43450"/>
                    <a:pt x="30117" y="46174"/>
                  </a:cubicBezTo>
                  <a:cubicBezTo>
                    <a:pt x="29737" y="47884"/>
                    <a:pt x="28914" y="49404"/>
                    <a:pt x="27932" y="50766"/>
                  </a:cubicBezTo>
                  <a:cubicBezTo>
                    <a:pt x="29611" y="54629"/>
                    <a:pt x="29864" y="59095"/>
                    <a:pt x="28534" y="63117"/>
                  </a:cubicBezTo>
                  <a:cubicBezTo>
                    <a:pt x="27584" y="66062"/>
                    <a:pt x="25810" y="68722"/>
                    <a:pt x="23498" y="70812"/>
                  </a:cubicBezTo>
                  <a:cubicBezTo>
                    <a:pt x="23657" y="73187"/>
                    <a:pt x="22928" y="75721"/>
                    <a:pt x="21472" y="77906"/>
                  </a:cubicBezTo>
                  <a:cubicBezTo>
                    <a:pt x="20110" y="79901"/>
                    <a:pt x="18146" y="81643"/>
                    <a:pt x="15613" y="83068"/>
                  </a:cubicBezTo>
                  <a:cubicBezTo>
                    <a:pt x="13079" y="84493"/>
                    <a:pt x="10704" y="85222"/>
                    <a:pt x="8456" y="85222"/>
                  </a:cubicBezTo>
                  <a:cubicBezTo>
                    <a:pt x="7822" y="85222"/>
                    <a:pt x="7189" y="85158"/>
                    <a:pt x="6587" y="85032"/>
                  </a:cubicBezTo>
                  <a:cubicBezTo>
                    <a:pt x="4560" y="84652"/>
                    <a:pt x="2470" y="83417"/>
                    <a:pt x="1172" y="81675"/>
                  </a:cubicBezTo>
                  <a:cubicBezTo>
                    <a:pt x="823" y="82150"/>
                    <a:pt x="443" y="82561"/>
                    <a:pt x="0" y="82973"/>
                  </a:cubicBezTo>
                  <a:lnTo>
                    <a:pt x="0" y="101088"/>
                  </a:lnTo>
                  <a:lnTo>
                    <a:pt x="317" y="101088"/>
                  </a:lnTo>
                  <a:cubicBezTo>
                    <a:pt x="28217" y="101088"/>
                    <a:pt x="50892" y="78413"/>
                    <a:pt x="50892" y="50544"/>
                  </a:cubicBezTo>
                  <a:cubicBezTo>
                    <a:pt x="50892" y="22676"/>
                    <a:pt x="28217" y="1"/>
                    <a:pt x="348" y="1"/>
                  </a:cubicBezTo>
                  <a:close/>
                </a:path>
              </a:pathLst>
            </a:custGeom>
            <a:solidFill>
              <a:srgbClr val="5BCFC5">
                <a:alpha val="57000"/>
              </a:srgbClr>
            </a:solidFill>
            <a:ln>
              <a:noFill/>
            </a:ln>
          </p:spPr>
          <p:txBody>
            <a:bodyPr spcFirstLastPara="1" wrap="square" lIns="91425" tIns="91425" rIns="91425" bIns="91425" anchor="ctr" anchorCtr="0">
              <a:noAutofit/>
            </a:bodyPr>
            <a:lstStyle/>
            <a:p>
              <a:endParaRPr sz="2780"/>
            </a:p>
          </p:txBody>
        </p:sp>
        <p:sp>
          <p:nvSpPr>
            <p:cNvPr id="113" name="Google Shape;1884;p39">
              <a:extLst>
                <a:ext uri="{FF2B5EF4-FFF2-40B4-BE49-F238E27FC236}">
                  <a16:creationId xmlns:a16="http://schemas.microsoft.com/office/drawing/2014/main" xmlns="" id="{C4E68892-E3F5-BEFA-C610-357F384B2E33}"/>
                </a:ext>
              </a:extLst>
            </p:cNvPr>
            <p:cNvSpPr/>
            <p:nvPr/>
          </p:nvSpPr>
          <p:spPr>
            <a:xfrm>
              <a:off x="457205" y="833431"/>
              <a:ext cx="1961058" cy="3903706"/>
            </a:xfrm>
            <a:custGeom>
              <a:avLst/>
              <a:gdLst/>
              <a:ahLst/>
              <a:cxnLst/>
              <a:rect l="l" t="t" r="r" b="b"/>
              <a:pathLst>
                <a:path w="67646" h="134657" extrusionOk="0">
                  <a:moveTo>
                    <a:pt x="0" y="0"/>
                  </a:moveTo>
                  <a:lnTo>
                    <a:pt x="0" y="13744"/>
                  </a:lnTo>
                  <a:lnTo>
                    <a:pt x="348" y="13744"/>
                  </a:lnTo>
                  <a:cubicBezTo>
                    <a:pt x="29896" y="13744"/>
                    <a:pt x="53932" y="37781"/>
                    <a:pt x="53932" y="67328"/>
                  </a:cubicBezTo>
                  <a:cubicBezTo>
                    <a:pt x="53932" y="96875"/>
                    <a:pt x="29896" y="120944"/>
                    <a:pt x="348" y="120944"/>
                  </a:cubicBezTo>
                  <a:lnTo>
                    <a:pt x="0" y="120944"/>
                  </a:lnTo>
                  <a:lnTo>
                    <a:pt x="0" y="134656"/>
                  </a:lnTo>
                  <a:lnTo>
                    <a:pt x="348" y="134656"/>
                  </a:lnTo>
                  <a:cubicBezTo>
                    <a:pt x="37528" y="134656"/>
                    <a:pt x="67645" y="104507"/>
                    <a:pt x="67645" y="67328"/>
                  </a:cubicBezTo>
                  <a:cubicBezTo>
                    <a:pt x="67645" y="30149"/>
                    <a:pt x="37528" y="0"/>
                    <a:pt x="348" y="0"/>
                  </a:cubicBezTo>
                  <a:close/>
                </a:path>
              </a:pathLst>
            </a:custGeom>
            <a:solidFill>
              <a:srgbClr val="86D9D1">
                <a:alpha val="30000"/>
              </a:srgbClr>
            </a:solidFill>
            <a:ln>
              <a:noFill/>
            </a:ln>
          </p:spPr>
          <p:txBody>
            <a:bodyPr spcFirstLastPara="1" wrap="square" lIns="91425" tIns="91425" rIns="91425" bIns="91425" anchor="ctr" anchorCtr="0">
              <a:noAutofit/>
            </a:bodyPr>
            <a:lstStyle/>
            <a:p>
              <a:endParaRPr sz="2780"/>
            </a:p>
          </p:txBody>
        </p:sp>
        <p:sp>
          <p:nvSpPr>
            <p:cNvPr id="114" name="Google Shape;1885;p39">
              <a:extLst>
                <a:ext uri="{FF2B5EF4-FFF2-40B4-BE49-F238E27FC236}">
                  <a16:creationId xmlns:a16="http://schemas.microsoft.com/office/drawing/2014/main" xmlns="" id="{E3E2A421-F150-DBC8-D2B4-0D67519AEFE7}"/>
                </a:ext>
              </a:extLst>
            </p:cNvPr>
            <p:cNvSpPr/>
            <p:nvPr/>
          </p:nvSpPr>
          <p:spPr>
            <a:xfrm>
              <a:off x="457205" y="1780216"/>
              <a:ext cx="892399" cy="2010370"/>
            </a:xfrm>
            <a:custGeom>
              <a:avLst/>
              <a:gdLst/>
              <a:ahLst/>
              <a:cxnLst/>
              <a:rect l="l" t="t" r="r" b="b"/>
              <a:pathLst>
                <a:path w="30783" h="69347" extrusionOk="0">
                  <a:moveTo>
                    <a:pt x="7974" y="2520"/>
                  </a:moveTo>
                  <a:cubicBezTo>
                    <a:pt x="9561" y="2520"/>
                    <a:pt x="11147" y="2875"/>
                    <a:pt x="12573" y="3602"/>
                  </a:cubicBezTo>
                  <a:cubicBezTo>
                    <a:pt x="15898" y="5280"/>
                    <a:pt x="18146" y="8922"/>
                    <a:pt x="18146" y="12659"/>
                  </a:cubicBezTo>
                  <a:cubicBezTo>
                    <a:pt x="18178" y="13356"/>
                    <a:pt x="18716" y="13894"/>
                    <a:pt x="19413" y="13894"/>
                  </a:cubicBezTo>
                  <a:cubicBezTo>
                    <a:pt x="20110" y="13894"/>
                    <a:pt x="20680" y="13324"/>
                    <a:pt x="20680" y="12659"/>
                  </a:cubicBezTo>
                  <a:cubicBezTo>
                    <a:pt x="20680" y="11614"/>
                    <a:pt x="20522" y="10569"/>
                    <a:pt x="20268" y="9556"/>
                  </a:cubicBezTo>
                  <a:lnTo>
                    <a:pt x="20268" y="9556"/>
                  </a:lnTo>
                  <a:cubicBezTo>
                    <a:pt x="22232" y="10316"/>
                    <a:pt x="23910" y="11804"/>
                    <a:pt x="24892" y="13673"/>
                  </a:cubicBezTo>
                  <a:cubicBezTo>
                    <a:pt x="26222" y="16143"/>
                    <a:pt x="26285" y="19246"/>
                    <a:pt x="25082" y="21748"/>
                  </a:cubicBezTo>
                  <a:cubicBezTo>
                    <a:pt x="24037" y="23870"/>
                    <a:pt x="22232" y="25549"/>
                    <a:pt x="20427" y="27100"/>
                  </a:cubicBezTo>
                  <a:cubicBezTo>
                    <a:pt x="14884" y="31914"/>
                    <a:pt x="8836" y="36221"/>
                    <a:pt x="2439" y="39895"/>
                  </a:cubicBezTo>
                  <a:cubicBezTo>
                    <a:pt x="2439" y="30426"/>
                    <a:pt x="2439" y="19975"/>
                    <a:pt x="2439" y="12691"/>
                  </a:cubicBezTo>
                  <a:cubicBezTo>
                    <a:pt x="5257" y="11329"/>
                    <a:pt x="7379" y="8574"/>
                    <a:pt x="7917" y="5502"/>
                  </a:cubicBezTo>
                  <a:cubicBezTo>
                    <a:pt x="8044" y="4837"/>
                    <a:pt x="7569" y="4172"/>
                    <a:pt x="6872" y="4045"/>
                  </a:cubicBezTo>
                  <a:cubicBezTo>
                    <a:pt x="6812" y="4037"/>
                    <a:pt x="6752" y="4033"/>
                    <a:pt x="6692" y="4033"/>
                  </a:cubicBezTo>
                  <a:cubicBezTo>
                    <a:pt x="6091" y="4033"/>
                    <a:pt x="5531" y="4457"/>
                    <a:pt x="5415" y="5090"/>
                  </a:cubicBezTo>
                  <a:cubicBezTo>
                    <a:pt x="5099" y="6959"/>
                    <a:pt x="3990" y="8669"/>
                    <a:pt x="2439" y="9746"/>
                  </a:cubicBezTo>
                  <a:lnTo>
                    <a:pt x="2439" y="4077"/>
                  </a:lnTo>
                  <a:cubicBezTo>
                    <a:pt x="4093" y="3050"/>
                    <a:pt x="6034" y="2520"/>
                    <a:pt x="7974" y="2520"/>
                  </a:cubicBezTo>
                  <a:close/>
                  <a:moveTo>
                    <a:pt x="26412" y="24440"/>
                  </a:moveTo>
                  <a:cubicBezTo>
                    <a:pt x="27710" y="25707"/>
                    <a:pt x="28090" y="27955"/>
                    <a:pt x="27679" y="29729"/>
                  </a:cubicBezTo>
                  <a:cubicBezTo>
                    <a:pt x="27077" y="32231"/>
                    <a:pt x="25240" y="34448"/>
                    <a:pt x="23530" y="36316"/>
                  </a:cubicBezTo>
                  <a:cubicBezTo>
                    <a:pt x="23372" y="36506"/>
                    <a:pt x="23213" y="36664"/>
                    <a:pt x="23055" y="36854"/>
                  </a:cubicBezTo>
                  <a:cubicBezTo>
                    <a:pt x="21250" y="38849"/>
                    <a:pt x="19381" y="40908"/>
                    <a:pt x="18305" y="43536"/>
                  </a:cubicBezTo>
                  <a:cubicBezTo>
                    <a:pt x="18051" y="44170"/>
                    <a:pt x="18368" y="44930"/>
                    <a:pt x="19001" y="45183"/>
                  </a:cubicBezTo>
                  <a:cubicBezTo>
                    <a:pt x="19160" y="45247"/>
                    <a:pt x="19318" y="45278"/>
                    <a:pt x="19476" y="45278"/>
                  </a:cubicBezTo>
                  <a:cubicBezTo>
                    <a:pt x="19983" y="45278"/>
                    <a:pt x="20458" y="44962"/>
                    <a:pt x="20648" y="44487"/>
                  </a:cubicBezTo>
                  <a:cubicBezTo>
                    <a:pt x="21535" y="42270"/>
                    <a:pt x="23277" y="40370"/>
                    <a:pt x="24924" y="38533"/>
                  </a:cubicBezTo>
                  <a:cubicBezTo>
                    <a:pt x="25082" y="38374"/>
                    <a:pt x="25240" y="38184"/>
                    <a:pt x="25399" y="38026"/>
                  </a:cubicBezTo>
                  <a:cubicBezTo>
                    <a:pt x="25652" y="37741"/>
                    <a:pt x="25874" y="37488"/>
                    <a:pt x="26127" y="37203"/>
                  </a:cubicBezTo>
                  <a:cubicBezTo>
                    <a:pt x="27109" y="40180"/>
                    <a:pt x="27140" y="43473"/>
                    <a:pt x="26159" y="46450"/>
                  </a:cubicBezTo>
                  <a:cubicBezTo>
                    <a:pt x="25272" y="49142"/>
                    <a:pt x="23625" y="51549"/>
                    <a:pt x="21472" y="53354"/>
                  </a:cubicBezTo>
                  <a:cubicBezTo>
                    <a:pt x="21408" y="53417"/>
                    <a:pt x="21345" y="53449"/>
                    <a:pt x="21282" y="53512"/>
                  </a:cubicBezTo>
                  <a:cubicBezTo>
                    <a:pt x="20585" y="54082"/>
                    <a:pt x="19825" y="54621"/>
                    <a:pt x="19001" y="55064"/>
                  </a:cubicBezTo>
                  <a:cubicBezTo>
                    <a:pt x="18400" y="55381"/>
                    <a:pt x="18178" y="56141"/>
                    <a:pt x="18526" y="56774"/>
                  </a:cubicBezTo>
                  <a:cubicBezTo>
                    <a:pt x="18748" y="57186"/>
                    <a:pt x="19191" y="57407"/>
                    <a:pt x="19635" y="57407"/>
                  </a:cubicBezTo>
                  <a:cubicBezTo>
                    <a:pt x="19825" y="57407"/>
                    <a:pt x="20047" y="57376"/>
                    <a:pt x="20237" y="57249"/>
                  </a:cubicBezTo>
                  <a:cubicBezTo>
                    <a:pt x="20458" y="57122"/>
                    <a:pt x="20680" y="56996"/>
                    <a:pt x="20902" y="56869"/>
                  </a:cubicBezTo>
                  <a:lnTo>
                    <a:pt x="20902" y="56869"/>
                  </a:lnTo>
                  <a:cubicBezTo>
                    <a:pt x="20712" y="58136"/>
                    <a:pt x="20173" y="59434"/>
                    <a:pt x="19381" y="60606"/>
                  </a:cubicBezTo>
                  <a:cubicBezTo>
                    <a:pt x="18241" y="62284"/>
                    <a:pt x="16563" y="63773"/>
                    <a:pt x="14378" y="65008"/>
                  </a:cubicBezTo>
                  <a:cubicBezTo>
                    <a:pt x="12825" y="65877"/>
                    <a:pt x="10660" y="66811"/>
                    <a:pt x="8427" y="66811"/>
                  </a:cubicBezTo>
                  <a:cubicBezTo>
                    <a:pt x="7974" y="66811"/>
                    <a:pt x="7517" y="66772"/>
                    <a:pt x="7062" y="66686"/>
                  </a:cubicBezTo>
                  <a:cubicBezTo>
                    <a:pt x="4877" y="66275"/>
                    <a:pt x="2502" y="64438"/>
                    <a:pt x="2470" y="62189"/>
                  </a:cubicBezTo>
                  <a:lnTo>
                    <a:pt x="2470" y="55096"/>
                  </a:lnTo>
                  <a:cubicBezTo>
                    <a:pt x="2819" y="55159"/>
                    <a:pt x="3167" y="55159"/>
                    <a:pt x="3515" y="55159"/>
                  </a:cubicBezTo>
                  <a:cubicBezTo>
                    <a:pt x="4909" y="55159"/>
                    <a:pt x="6302" y="54842"/>
                    <a:pt x="7506" y="54177"/>
                  </a:cubicBezTo>
                  <a:cubicBezTo>
                    <a:pt x="9469" y="53101"/>
                    <a:pt x="10989" y="51169"/>
                    <a:pt x="11559" y="49015"/>
                  </a:cubicBezTo>
                  <a:cubicBezTo>
                    <a:pt x="11749" y="48350"/>
                    <a:pt x="11338" y="47653"/>
                    <a:pt x="10672" y="47463"/>
                  </a:cubicBezTo>
                  <a:cubicBezTo>
                    <a:pt x="10572" y="47439"/>
                    <a:pt x="10470" y="47428"/>
                    <a:pt x="10369" y="47428"/>
                  </a:cubicBezTo>
                  <a:cubicBezTo>
                    <a:pt x="9808" y="47428"/>
                    <a:pt x="9282" y="47791"/>
                    <a:pt x="9121" y="48382"/>
                  </a:cubicBezTo>
                  <a:cubicBezTo>
                    <a:pt x="8709" y="49870"/>
                    <a:pt x="7664" y="51232"/>
                    <a:pt x="6302" y="51960"/>
                  </a:cubicBezTo>
                  <a:cubicBezTo>
                    <a:pt x="5443" y="52425"/>
                    <a:pt x="4464" y="52651"/>
                    <a:pt x="3491" y="52651"/>
                  </a:cubicBezTo>
                  <a:cubicBezTo>
                    <a:pt x="3137" y="52651"/>
                    <a:pt x="2785" y="52621"/>
                    <a:pt x="2439" y="52562"/>
                  </a:cubicBezTo>
                  <a:lnTo>
                    <a:pt x="2439" y="42776"/>
                  </a:lnTo>
                  <a:cubicBezTo>
                    <a:pt x="9437" y="38881"/>
                    <a:pt x="16056" y="34258"/>
                    <a:pt x="22105" y="29000"/>
                  </a:cubicBezTo>
                  <a:cubicBezTo>
                    <a:pt x="23657" y="27670"/>
                    <a:pt x="25209" y="26214"/>
                    <a:pt x="26412" y="24440"/>
                  </a:cubicBezTo>
                  <a:close/>
                  <a:moveTo>
                    <a:pt x="8020" y="1"/>
                  </a:moveTo>
                  <a:cubicBezTo>
                    <a:pt x="5629" y="1"/>
                    <a:pt x="3235" y="641"/>
                    <a:pt x="1203" y="1892"/>
                  </a:cubicBezTo>
                  <a:cubicBezTo>
                    <a:pt x="823" y="1639"/>
                    <a:pt x="412" y="1449"/>
                    <a:pt x="0" y="1227"/>
                  </a:cubicBezTo>
                  <a:lnTo>
                    <a:pt x="0" y="67098"/>
                  </a:lnTo>
                  <a:cubicBezTo>
                    <a:pt x="443" y="66718"/>
                    <a:pt x="855" y="66275"/>
                    <a:pt x="1203" y="65800"/>
                  </a:cubicBezTo>
                  <a:cubicBezTo>
                    <a:pt x="2470" y="67542"/>
                    <a:pt x="4560" y="68777"/>
                    <a:pt x="6587" y="69188"/>
                  </a:cubicBezTo>
                  <a:cubicBezTo>
                    <a:pt x="7221" y="69283"/>
                    <a:pt x="7822" y="69347"/>
                    <a:pt x="8456" y="69347"/>
                  </a:cubicBezTo>
                  <a:cubicBezTo>
                    <a:pt x="10704" y="69347"/>
                    <a:pt x="13111" y="68618"/>
                    <a:pt x="15613" y="67225"/>
                  </a:cubicBezTo>
                  <a:cubicBezTo>
                    <a:pt x="18146" y="65768"/>
                    <a:pt x="20110" y="64026"/>
                    <a:pt x="21472" y="62031"/>
                  </a:cubicBezTo>
                  <a:cubicBezTo>
                    <a:pt x="22960" y="59846"/>
                    <a:pt x="23688" y="57312"/>
                    <a:pt x="23498" y="54937"/>
                  </a:cubicBezTo>
                  <a:cubicBezTo>
                    <a:pt x="25810" y="52847"/>
                    <a:pt x="27584" y="50187"/>
                    <a:pt x="28566" y="47242"/>
                  </a:cubicBezTo>
                  <a:cubicBezTo>
                    <a:pt x="29864" y="43220"/>
                    <a:pt x="29642" y="38786"/>
                    <a:pt x="27964" y="34891"/>
                  </a:cubicBezTo>
                  <a:cubicBezTo>
                    <a:pt x="28914" y="33529"/>
                    <a:pt x="29737" y="32009"/>
                    <a:pt x="30149" y="30299"/>
                  </a:cubicBezTo>
                  <a:cubicBezTo>
                    <a:pt x="30782" y="27575"/>
                    <a:pt x="30086" y="24060"/>
                    <a:pt x="27647" y="22160"/>
                  </a:cubicBezTo>
                  <a:cubicBezTo>
                    <a:pt x="28882" y="19056"/>
                    <a:pt x="28724" y="15415"/>
                    <a:pt x="27140" y="12469"/>
                  </a:cubicBezTo>
                  <a:cubicBezTo>
                    <a:pt x="25525" y="9429"/>
                    <a:pt x="22453" y="7212"/>
                    <a:pt x="19065" y="6611"/>
                  </a:cubicBezTo>
                  <a:cubicBezTo>
                    <a:pt x="17861" y="4362"/>
                    <a:pt x="15993" y="2494"/>
                    <a:pt x="13713" y="1322"/>
                  </a:cubicBezTo>
                  <a:cubicBezTo>
                    <a:pt x="11954" y="435"/>
                    <a:pt x="9988" y="1"/>
                    <a:pt x="8020"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5" name="Google Shape;1886;p39">
              <a:extLst>
                <a:ext uri="{FF2B5EF4-FFF2-40B4-BE49-F238E27FC236}">
                  <a16:creationId xmlns:a16="http://schemas.microsoft.com/office/drawing/2014/main" xmlns="" id="{A0214041-B1E3-579E-2B2C-F2A2D0077BB7}"/>
                </a:ext>
              </a:extLst>
            </p:cNvPr>
            <p:cNvSpPr/>
            <p:nvPr/>
          </p:nvSpPr>
          <p:spPr>
            <a:xfrm>
              <a:off x="457205" y="1231870"/>
              <a:ext cx="1563518" cy="3107728"/>
            </a:xfrm>
            <a:custGeom>
              <a:avLst/>
              <a:gdLst/>
              <a:ahLst/>
              <a:cxnLst/>
              <a:rect l="l" t="t" r="r" b="b"/>
              <a:pathLst>
                <a:path w="53933" h="107200" extrusionOk="0">
                  <a:moveTo>
                    <a:pt x="0" y="0"/>
                  </a:moveTo>
                  <a:lnTo>
                    <a:pt x="0" y="3041"/>
                  </a:lnTo>
                  <a:lnTo>
                    <a:pt x="348" y="3041"/>
                  </a:lnTo>
                  <a:cubicBezTo>
                    <a:pt x="28217" y="3041"/>
                    <a:pt x="50892" y="25716"/>
                    <a:pt x="50892" y="53584"/>
                  </a:cubicBezTo>
                  <a:cubicBezTo>
                    <a:pt x="50892" y="81453"/>
                    <a:pt x="28217" y="104128"/>
                    <a:pt x="348" y="104128"/>
                  </a:cubicBezTo>
                  <a:lnTo>
                    <a:pt x="0" y="104128"/>
                  </a:lnTo>
                  <a:lnTo>
                    <a:pt x="0" y="107200"/>
                  </a:lnTo>
                  <a:lnTo>
                    <a:pt x="348" y="107200"/>
                  </a:lnTo>
                  <a:cubicBezTo>
                    <a:pt x="29896" y="107200"/>
                    <a:pt x="53932" y="83131"/>
                    <a:pt x="53932" y="53584"/>
                  </a:cubicBezTo>
                  <a:cubicBezTo>
                    <a:pt x="53932" y="24037"/>
                    <a:pt x="29896" y="0"/>
                    <a:pt x="348"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6" name="Google Shape;1887;p39">
              <a:extLst>
                <a:ext uri="{FF2B5EF4-FFF2-40B4-BE49-F238E27FC236}">
                  <a16:creationId xmlns:a16="http://schemas.microsoft.com/office/drawing/2014/main" xmlns="" id="{91ED9606-77FE-0041-41FB-0C824B3EA8DB}"/>
                </a:ext>
              </a:extLst>
            </p:cNvPr>
            <p:cNvSpPr/>
            <p:nvPr/>
          </p:nvSpPr>
          <p:spPr>
            <a:xfrm>
              <a:off x="527883" y="1853270"/>
              <a:ext cx="691354" cy="1083501"/>
            </a:xfrm>
            <a:custGeom>
              <a:avLst/>
              <a:gdLst/>
              <a:ahLst/>
              <a:cxnLst/>
              <a:rect l="l" t="t" r="r" b="b"/>
              <a:pathLst>
                <a:path w="23848" h="37375" extrusionOk="0">
                  <a:moveTo>
                    <a:pt x="20161" y="9684"/>
                  </a:moveTo>
                  <a:cubicBezTo>
                    <a:pt x="20785" y="9684"/>
                    <a:pt x="21322" y="10136"/>
                    <a:pt x="21409" y="10773"/>
                  </a:cubicBezTo>
                  <a:cubicBezTo>
                    <a:pt x="21852" y="13876"/>
                    <a:pt x="20839" y="17043"/>
                    <a:pt x="18654" y="19323"/>
                  </a:cubicBezTo>
                  <a:cubicBezTo>
                    <a:pt x="18052" y="19957"/>
                    <a:pt x="17387" y="20495"/>
                    <a:pt x="16753" y="21002"/>
                  </a:cubicBezTo>
                  <a:cubicBezTo>
                    <a:pt x="16278" y="21382"/>
                    <a:pt x="15803" y="21762"/>
                    <a:pt x="15392" y="22142"/>
                  </a:cubicBezTo>
                  <a:cubicBezTo>
                    <a:pt x="14695" y="22807"/>
                    <a:pt x="13872" y="23820"/>
                    <a:pt x="13840" y="24929"/>
                  </a:cubicBezTo>
                  <a:cubicBezTo>
                    <a:pt x="13840" y="25625"/>
                    <a:pt x="13270" y="26164"/>
                    <a:pt x="12573" y="26164"/>
                  </a:cubicBezTo>
                  <a:cubicBezTo>
                    <a:pt x="11876" y="26164"/>
                    <a:pt x="11306" y="25594"/>
                    <a:pt x="11338" y="24897"/>
                  </a:cubicBezTo>
                  <a:cubicBezTo>
                    <a:pt x="11338" y="23314"/>
                    <a:pt x="12161" y="21730"/>
                    <a:pt x="13650" y="20305"/>
                  </a:cubicBezTo>
                  <a:cubicBezTo>
                    <a:pt x="14157" y="19830"/>
                    <a:pt x="14663" y="19418"/>
                    <a:pt x="15170" y="19038"/>
                  </a:cubicBezTo>
                  <a:cubicBezTo>
                    <a:pt x="15772" y="18532"/>
                    <a:pt x="16342" y="18088"/>
                    <a:pt x="16848" y="17582"/>
                  </a:cubicBezTo>
                  <a:cubicBezTo>
                    <a:pt x="18464" y="15903"/>
                    <a:pt x="19255" y="13433"/>
                    <a:pt x="18939" y="11121"/>
                  </a:cubicBezTo>
                  <a:cubicBezTo>
                    <a:pt x="18812" y="10424"/>
                    <a:pt x="19319" y="9791"/>
                    <a:pt x="19984" y="9696"/>
                  </a:cubicBezTo>
                  <a:cubicBezTo>
                    <a:pt x="20043" y="9688"/>
                    <a:pt x="20102" y="9684"/>
                    <a:pt x="20161" y="9684"/>
                  </a:cubicBezTo>
                  <a:close/>
                  <a:moveTo>
                    <a:pt x="2520" y="16790"/>
                  </a:moveTo>
                  <a:cubicBezTo>
                    <a:pt x="2787" y="16790"/>
                    <a:pt x="3060" y="16874"/>
                    <a:pt x="3294" y="17043"/>
                  </a:cubicBezTo>
                  <a:lnTo>
                    <a:pt x="5733" y="18880"/>
                  </a:lnTo>
                  <a:cubicBezTo>
                    <a:pt x="6303" y="19292"/>
                    <a:pt x="6398" y="20083"/>
                    <a:pt x="5986" y="20653"/>
                  </a:cubicBezTo>
                  <a:cubicBezTo>
                    <a:pt x="5796" y="20907"/>
                    <a:pt x="5511" y="21065"/>
                    <a:pt x="5194" y="21128"/>
                  </a:cubicBezTo>
                  <a:cubicBezTo>
                    <a:pt x="5289" y="22712"/>
                    <a:pt x="5068" y="24327"/>
                    <a:pt x="4529" y="25815"/>
                  </a:cubicBezTo>
                  <a:cubicBezTo>
                    <a:pt x="4339" y="26322"/>
                    <a:pt x="3864" y="26639"/>
                    <a:pt x="3326" y="26639"/>
                  </a:cubicBezTo>
                  <a:cubicBezTo>
                    <a:pt x="3199" y="26639"/>
                    <a:pt x="3041" y="26607"/>
                    <a:pt x="2914" y="26544"/>
                  </a:cubicBezTo>
                  <a:cubicBezTo>
                    <a:pt x="2249" y="26322"/>
                    <a:pt x="1901" y="25594"/>
                    <a:pt x="2154" y="24929"/>
                  </a:cubicBezTo>
                  <a:cubicBezTo>
                    <a:pt x="2787" y="23219"/>
                    <a:pt x="2882" y="21318"/>
                    <a:pt x="2439" y="19545"/>
                  </a:cubicBezTo>
                  <a:lnTo>
                    <a:pt x="1774" y="19038"/>
                  </a:lnTo>
                  <a:cubicBezTo>
                    <a:pt x="1204" y="18627"/>
                    <a:pt x="1109" y="17835"/>
                    <a:pt x="1521" y="17296"/>
                  </a:cubicBezTo>
                  <a:cubicBezTo>
                    <a:pt x="1763" y="16961"/>
                    <a:pt x="2137" y="16790"/>
                    <a:pt x="2520" y="16790"/>
                  </a:cubicBezTo>
                  <a:close/>
                  <a:moveTo>
                    <a:pt x="10276" y="4145"/>
                  </a:moveTo>
                  <a:cubicBezTo>
                    <a:pt x="10523" y="4145"/>
                    <a:pt x="10772" y="4219"/>
                    <a:pt x="10990" y="4376"/>
                  </a:cubicBezTo>
                  <a:cubicBezTo>
                    <a:pt x="12953" y="5706"/>
                    <a:pt x="14283" y="7796"/>
                    <a:pt x="14537" y="9949"/>
                  </a:cubicBezTo>
                  <a:cubicBezTo>
                    <a:pt x="14853" y="12388"/>
                    <a:pt x="13745" y="14890"/>
                    <a:pt x="11813" y="16188"/>
                  </a:cubicBezTo>
                  <a:cubicBezTo>
                    <a:pt x="11528" y="16378"/>
                    <a:pt x="11243" y="16536"/>
                    <a:pt x="10926" y="16663"/>
                  </a:cubicBezTo>
                  <a:cubicBezTo>
                    <a:pt x="11465" y="19513"/>
                    <a:pt x="11148" y="22554"/>
                    <a:pt x="9913" y="25182"/>
                  </a:cubicBezTo>
                  <a:cubicBezTo>
                    <a:pt x="8551" y="28222"/>
                    <a:pt x="5986" y="30724"/>
                    <a:pt x="2977" y="32118"/>
                  </a:cubicBezTo>
                  <a:cubicBezTo>
                    <a:pt x="2787" y="32181"/>
                    <a:pt x="2629" y="32213"/>
                    <a:pt x="2439" y="32213"/>
                  </a:cubicBezTo>
                  <a:cubicBezTo>
                    <a:pt x="1964" y="32213"/>
                    <a:pt x="1489" y="31928"/>
                    <a:pt x="1299" y="31484"/>
                  </a:cubicBezTo>
                  <a:cubicBezTo>
                    <a:pt x="1014" y="30819"/>
                    <a:pt x="1299" y="30091"/>
                    <a:pt x="1932" y="29806"/>
                  </a:cubicBezTo>
                  <a:cubicBezTo>
                    <a:pt x="4403" y="28697"/>
                    <a:pt x="6493" y="26639"/>
                    <a:pt x="7633" y="24137"/>
                  </a:cubicBezTo>
                  <a:cubicBezTo>
                    <a:pt x="8646" y="21952"/>
                    <a:pt x="8900" y="19450"/>
                    <a:pt x="8424" y="17075"/>
                  </a:cubicBezTo>
                  <a:cubicBezTo>
                    <a:pt x="7126" y="17011"/>
                    <a:pt x="5828" y="16505"/>
                    <a:pt x="4941" y="15586"/>
                  </a:cubicBezTo>
                  <a:cubicBezTo>
                    <a:pt x="3864" y="14510"/>
                    <a:pt x="3389" y="13021"/>
                    <a:pt x="3674" y="11659"/>
                  </a:cubicBezTo>
                  <a:cubicBezTo>
                    <a:pt x="4022" y="10044"/>
                    <a:pt x="5479" y="8809"/>
                    <a:pt x="7063" y="8809"/>
                  </a:cubicBezTo>
                  <a:cubicBezTo>
                    <a:pt x="7759" y="8809"/>
                    <a:pt x="8329" y="9379"/>
                    <a:pt x="8329" y="10076"/>
                  </a:cubicBezTo>
                  <a:cubicBezTo>
                    <a:pt x="8329" y="10773"/>
                    <a:pt x="7759" y="11311"/>
                    <a:pt x="7063" y="11311"/>
                  </a:cubicBezTo>
                  <a:cubicBezTo>
                    <a:pt x="6683" y="11311"/>
                    <a:pt x="6239" y="11723"/>
                    <a:pt x="6144" y="12166"/>
                  </a:cubicBezTo>
                  <a:cubicBezTo>
                    <a:pt x="6049" y="12705"/>
                    <a:pt x="6271" y="13338"/>
                    <a:pt x="6714" y="13813"/>
                  </a:cubicBezTo>
                  <a:cubicBezTo>
                    <a:pt x="7227" y="14326"/>
                    <a:pt x="7997" y="14582"/>
                    <a:pt x="8792" y="14582"/>
                  </a:cubicBezTo>
                  <a:cubicBezTo>
                    <a:pt x="8881" y="14582"/>
                    <a:pt x="8969" y="14579"/>
                    <a:pt x="9058" y="14573"/>
                  </a:cubicBezTo>
                  <a:cubicBezTo>
                    <a:pt x="9058" y="14573"/>
                    <a:pt x="9058" y="14573"/>
                    <a:pt x="9058" y="14541"/>
                  </a:cubicBezTo>
                  <a:cubicBezTo>
                    <a:pt x="9153" y="14510"/>
                    <a:pt x="9280" y="14510"/>
                    <a:pt x="9375" y="14510"/>
                  </a:cubicBezTo>
                  <a:cubicBezTo>
                    <a:pt x="9755" y="14415"/>
                    <a:pt x="10103" y="14288"/>
                    <a:pt x="10420" y="14066"/>
                  </a:cubicBezTo>
                  <a:cubicBezTo>
                    <a:pt x="11560" y="13306"/>
                    <a:pt x="12225" y="11754"/>
                    <a:pt x="12035" y="10266"/>
                  </a:cubicBezTo>
                  <a:cubicBezTo>
                    <a:pt x="11845" y="8809"/>
                    <a:pt x="10926" y="7384"/>
                    <a:pt x="9565" y="6434"/>
                  </a:cubicBezTo>
                  <a:cubicBezTo>
                    <a:pt x="8995" y="6054"/>
                    <a:pt x="8836" y="5262"/>
                    <a:pt x="9248" y="4692"/>
                  </a:cubicBezTo>
                  <a:cubicBezTo>
                    <a:pt x="9483" y="4340"/>
                    <a:pt x="9876" y="4145"/>
                    <a:pt x="10276" y="4145"/>
                  </a:cubicBezTo>
                  <a:close/>
                  <a:moveTo>
                    <a:pt x="5549" y="0"/>
                  </a:moveTo>
                  <a:cubicBezTo>
                    <a:pt x="3606" y="0"/>
                    <a:pt x="1655" y="530"/>
                    <a:pt x="1" y="1557"/>
                  </a:cubicBezTo>
                  <a:lnTo>
                    <a:pt x="1" y="7226"/>
                  </a:lnTo>
                  <a:cubicBezTo>
                    <a:pt x="1552" y="6149"/>
                    <a:pt x="2661" y="4439"/>
                    <a:pt x="3009" y="2570"/>
                  </a:cubicBezTo>
                  <a:cubicBezTo>
                    <a:pt x="3095" y="1937"/>
                    <a:pt x="3654" y="1513"/>
                    <a:pt x="4278" y="1513"/>
                  </a:cubicBezTo>
                  <a:cubicBezTo>
                    <a:pt x="4340" y="1513"/>
                    <a:pt x="4403" y="1517"/>
                    <a:pt x="4466" y="1525"/>
                  </a:cubicBezTo>
                  <a:cubicBezTo>
                    <a:pt x="5131" y="1652"/>
                    <a:pt x="5606" y="2317"/>
                    <a:pt x="5479" y="2982"/>
                  </a:cubicBezTo>
                  <a:cubicBezTo>
                    <a:pt x="4941" y="6086"/>
                    <a:pt x="2819" y="8809"/>
                    <a:pt x="1" y="10171"/>
                  </a:cubicBezTo>
                  <a:cubicBezTo>
                    <a:pt x="1" y="17455"/>
                    <a:pt x="1" y="27906"/>
                    <a:pt x="32" y="37375"/>
                  </a:cubicBezTo>
                  <a:cubicBezTo>
                    <a:pt x="6398" y="33701"/>
                    <a:pt x="12446" y="29394"/>
                    <a:pt x="18020" y="24580"/>
                  </a:cubicBezTo>
                  <a:cubicBezTo>
                    <a:pt x="19794" y="23029"/>
                    <a:pt x="21630" y="21350"/>
                    <a:pt x="22644" y="19228"/>
                  </a:cubicBezTo>
                  <a:cubicBezTo>
                    <a:pt x="23847" y="16695"/>
                    <a:pt x="23784" y="13623"/>
                    <a:pt x="22454" y="11153"/>
                  </a:cubicBezTo>
                  <a:cubicBezTo>
                    <a:pt x="21472" y="9284"/>
                    <a:pt x="19794" y="7827"/>
                    <a:pt x="17830" y="7036"/>
                  </a:cubicBezTo>
                  <a:lnTo>
                    <a:pt x="17830" y="7036"/>
                  </a:lnTo>
                  <a:cubicBezTo>
                    <a:pt x="18084" y="8049"/>
                    <a:pt x="18242" y="9094"/>
                    <a:pt x="18242" y="10139"/>
                  </a:cubicBezTo>
                  <a:cubicBezTo>
                    <a:pt x="18242" y="10836"/>
                    <a:pt x="17704" y="11374"/>
                    <a:pt x="17007" y="11406"/>
                  </a:cubicBezTo>
                  <a:lnTo>
                    <a:pt x="16975" y="11406"/>
                  </a:lnTo>
                  <a:cubicBezTo>
                    <a:pt x="16310" y="11406"/>
                    <a:pt x="15740" y="10836"/>
                    <a:pt x="15740" y="10139"/>
                  </a:cubicBezTo>
                  <a:cubicBezTo>
                    <a:pt x="15708" y="6402"/>
                    <a:pt x="13460" y="2760"/>
                    <a:pt x="10135" y="1082"/>
                  </a:cubicBezTo>
                  <a:cubicBezTo>
                    <a:pt x="8723" y="355"/>
                    <a:pt x="7139" y="0"/>
                    <a:pt x="5549"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sp>
          <p:nvSpPr>
            <p:cNvPr id="117" name="Google Shape;1888;p39">
              <a:extLst>
                <a:ext uri="{FF2B5EF4-FFF2-40B4-BE49-F238E27FC236}">
                  <a16:creationId xmlns:a16="http://schemas.microsoft.com/office/drawing/2014/main" xmlns="" id="{8A7D2D19-B8F3-75FE-3AC2-3751E7051A81}"/>
                </a:ext>
              </a:extLst>
            </p:cNvPr>
            <p:cNvSpPr/>
            <p:nvPr/>
          </p:nvSpPr>
          <p:spPr>
            <a:xfrm>
              <a:off x="855644" y="2133981"/>
              <a:ext cx="305758" cy="477784"/>
            </a:xfrm>
            <a:custGeom>
              <a:avLst/>
              <a:gdLst/>
              <a:ahLst/>
              <a:cxnLst/>
              <a:rect l="l" t="t" r="r" b="b"/>
              <a:pathLst>
                <a:path w="10547" h="16481" extrusionOk="0">
                  <a:moveTo>
                    <a:pt x="8855" y="1"/>
                  </a:moveTo>
                  <a:cubicBezTo>
                    <a:pt x="8796" y="1"/>
                    <a:pt x="8737" y="5"/>
                    <a:pt x="8678" y="13"/>
                  </a:cubicBezTo>
                  <a:cubicBezTo>
                    <a:pt x="8013" y="108"/>
                    <a:pt x="7506" y="741"/>
                    <a:pt x="7633" y="1438"/>
                  </a:cubicBezTo>
                  <a:cubicBezTo>
                    <a:pt x="7949" y="3750"/>
                    <a:pt x="7158" y="6220"/>
                    <a:pt x="5542" y="7899"/>
                  </a:cubicBezTo>
                  <a:cubicBezTo>
                    <a:pt x="5036" y="8405"/>
                    <a:pt x="4466" y="8849"/>
                    <a:pt x="3864" y="9355"/>
                  </a:cubicBezTo>
                  <a:cubicBezTo>
                    <a:pt x="3357" y="9735"/>
                    <a:pt x="2851" y="10147"/>
                    <a:pt x="2344" y="10622"/>
                  </a:cubicBezTo>
                  <a:cubicBezTo>
                    <a:pt x="855" y="12047"/>
                    <a:pt x="32" y="13631"/>
                    <a:pt x="32" y="15214"/>
                  </a:cubicBezTo>
                  <a:cubicBezTo>
                    <a:pt x="0" y="15911"/>
                    <a:pt x="570" y="16481"/>
                    <a:pt x="1267" y="16481"/>
                  </a:cubicBezTo>
                  <a:cubicBezTo>
                    <a:pt x="1964" y="16481"/>
                    <a:pt x="2534" y="15942"/>
                    <a:pt x="2534" y="15246"/>
                  </a:cubicBezTo>
                  <a:cubicBezTo>
                    <a:pt x="2566" y="14137"/>
                    <a:pt x="3389" y="13124"/>
                    <a:pt x="4086" y="12459"/>
                  </a:cubicBezTo>
                  <a:cubicBezTo>
                    <a:pt x="4497" y="12079"/>
                    <a:pt x="4972" y="11699"/>
                    <a:pt x="5447" y="11319"/>
                  </a:cubicBezTo>
                  <a:cubicBezTo>
                    <a:pt x="6081" y="10780"/>
                    <a:pt x="6746" y="10274"/>
                    <a:pt x="7348" y="9640"/>
                  </a:cubicBezTo>
                  <a:cubicBezTo>
                    <a:pt x="9533" y="7360"/>
                    <a:pt x="10546" y="4193"/>
                    <a:pt x="10103" y="1090"/>
                  </a:cubicBezTo>
                  <a:cubicBezTo>
                    <a:pt x="10016" y="453"/>
                    <a:pt x="9479" y="1"/>
                    <a:pt x="8855"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8" name="Google Shape;1889;p39">
              <a:extLst>
                <a:ext uri="{FF2B5EF4-FFF2-40B4-BE49-F238E27FC236}">
                  <a16:creationId xmlns:a16="http://schemas.microsoft.com/office/drawing/2014/main" xmlns="" id="{CE1F6331-4C1E-20EE-148E-372D1AE4D574}"/>
                </a:ext>
              </a:extLst>
            </p:cNvPr>
            <p:cNvSpPr/>
            <p:nvPr/>
          </p:nvSpPr>
          <p:spPr>
            <a:xfrm>
              <a:off x="557250" y="1973405"/>
              <a:ext cx="401251" cy="813720"/>
            </a:xfrm>
            <a:custGeom>
              <a:avLst/>
              <a:gdLst/>
              <a:ahLst/>
              <a:cxnLst/>
              <a:rect l="l" t="t" r="r" b="b"/>
              <a:pathLst>
                <a:path w="13841" h="28069" extrusionOk="0">
                  <a:moveTo>
                    <a:pt x="9263" y="1"/>
                  </a:moveTo>
                  <a:cubicBezTo>
                    <a:pt x="8863" y="1"/>
                    <a:pt x="8470" y="196"/>
                    <a:pt x="8235" y="548"/>
                  </a:cubicBezTo>
                  <a:cubicBezTo>
                    <a:pt x="7823" y="1118"/>
                    <a:pt x="7982" y="1910"/>
                    <a:pt x="8552" y="2290"/>
                  </a:cubicBezTo>
                  <a:cubicBezTo>
                    <a:pt x="9913" y="3240"/>
                    <a:pt x="10832" y="4665"/>
                    <a:pt x="11022" y="6122"/>
                  </a:cubicBezTo>
                  <a:cubicBezTo>
                    <a:pt x="11212" y="7610"/>
                    <a:pt x="10547" y="9162"/>
                    <a:pt x="9407" y="9922"/>
                  </a:cubicBezTo>
                  <a:cubicBezTo>
                    <a:pt x="9090" y="10144"/>
                    <a:pt x="8742" y="10271"/>
                    <a:pt x="8362" y="10366"/>
                  </a:cubicBezTo>
                  <a:cubicBezTo>
                    <a:pt x="8267" y="10366"/>
                    <a:pt x="8140" y="10366"/>
                    <a:pt x="8045" y="10397"/>
                  </a:cubicBezTo>
                  <a:cubicBezTo>
                    <a:pt x="7923" y="10410"/>
                    <a:pt x="7802" y="10417"/>
                    <a:pt x="7681" y="10417"/>
                  </a:cubicBezTo>
                  <a:cubicBezTo>
                    <a:pt x="6921" y="10417"/>
                    <a:pt x="6193" y="10161"/>
                    <a:pt x="5701" y="9669"/>
                  </a:cubicBezTo>
                  <a:cubicBezTo>
                    <a:pt x="5258" y="9194"/>
                    <a:pt x="5036" y="8561"/>
                    <a:pt x="5131" y="8022"/>
                  </a:cubicBezTo>
                  <a:cubicBezTo>
                    <a:pt x="5226" y="7579"/>
                    <a:pt x="5670" y="7167"/>
                    <a:pt x="6050" y="7167"/>
                  </a:cubicBezTo>
                  <a:cubicBezTo>
                    <a:pt x="6746" y="7167"/>
                    <a:pt x="7316" y="6597"/>
                    <a:pt x="7316" y="5932"/>
                  </a:cubicBezTo>
                  <a:cubicBezTo>
                    <a:pt x="7316" y="5235"/>
                    <a:pt x="6746" y="4665"/>
                    <a:pt x="6050" y="4665"/>
                  </a:cubicBezTo>
                  <a:cubicBezTo>
                    <a:pt x="4466" y="4665"/>
                    <a:pt x="3009" y="5869"/>
                    <a:pt x="2661" y="7515"/>
                  </a:cubicBezTo>
                  <a:cubicBezTo>
                    <a:pt x="2376" y="8877"/>
                    <a:pt x="2851" y="10366"/>
                    <a:pt x="3928" y="11442"/>
                  </a:cubicBezTo>
                  <a:cubicBezTo>
                    <a:pt x="4846" y="12361"/>
                    <a:pt x="6113" y="12867"/>
                    <a:pt x="7411" y="12931"/>
                  </a:cubicBezTo>
                  <a:cubicBezTo>
                    <a:pt x="7887" y="15306"/>
                    <a:pt x="7602" y="17808"/>
                    <a:pt x="6620" y="19993"/>
                  </a:cubicBezTo>
                  <a:cubicBezTo>
                    <a:pt x="5480" y="22463"/>
                    <a:pt x="3390" y="24522"/>
                    <a:pt x="919" y="25662"/>
                  </a:cubicBezTo>
                  <a:cubicBezTo>
                    <a:pt x="286" y="25947"/>
                    <a:pt x="1" y="26675"/>
                    <a:pt x="286" y="27308"/>
                  </a:cubicBezTo>
                  <a:cubicBezTo>
                    <a:pt x="476" y="27784"/>
                    <a:pt x="951" y="28069"/>
                    <a:pt x="1426" y="28069"/>
                  </a:cubicBezTo>
                  <a:cubicBezTo>
                    <a:pt x="1616" y="28069"/>
                    <a:pt x="1774" y="28037"/>
                    <a:pt x="1964" y="27942"/>
                  </a:cubicBezTo>
                  <a:cubicBezTo>
                    <a:pt x="4973" y="26580"/>
                    <a:pt x="7538" y="24078"/>
                    <a:pt x="8900" y="21038"/>
                  </a:cubicBezTo>
                  <a:cubicBezTo>
                    <a:pt x="10135" y="18410"/>
                    <a:pt x="10483" y="15369"/>
                    <a:pt x="9913" y="12519"/>
                  </a:cubicBezTo>
                  <a:cubicBezTo>
                    <a:pt x="10230" y="12392"/>
                    <a:pt x="10515" y="12234"/>
                    <a:pt x="10800" y="12044"/>
                  </a:cubicBezTo>
                  <a:cubicBezTo>
                    <a:pt x="12732" y="10746"/>
                    <a:pt x="13840" y="8244"/>
                    <a:pt x="13524" y="5805"/>
                  </a:cubicBezTo>
                  <a:cubicBezTo>
                    <a:pt x="13239" y="3652"/>
                    <a:pt x="11940" y="1562"/>
                    <a:pt x="9977" y="232"/>
                  </a:cubicBezTo>
                  <a:cubicBezTo>
                    <a:pt x="9759" y="75"/>
                    <a:pt x="9510" y="1"/>
                    <a:pt x="926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9" name="Google Shape;1890;p39">
              <a:extLst>
                <a:ext uri="{FF2B5EF4-FFF2-40B4-BE49-F238E27FC236}">
                  <a16:creationId xmlns:a16="http://schemas.microsoft.com/office/drawing/2014/main" xmlns="" id="{BD6976F5-F23A-7D1F-6481-77BAD3A991EE}"/>
                </a:ext>
              </a:extLst>
            </p:cNvPr>
            <p:cNvSpPr/>
            <p:nvPr/>
          </p:nvSpPr>
          <p:spPr>
            <a:xfrm>
              <a:off x="560004" y="2340013"/>
              <a:ext cx="153357" cy="285523"/>
            </a:xfrm>
            <a:custGeom>
              <a:avLst/>
              <a:gdLst/>
              <a:ahLst/>
              <a:cxnLst/>
              <a:rect l="l" t="t" r="r" b="b"/>
              <a:pathLst>
                <a:path w="5290" h="9849" extrusionOk="0">
                  <a:moveTo>
                    <a:pt x="1412" y="0"/>
                  </a:moveTo>
                  <a:cubicBezTo>
                    <a:pt x="1029" y="0"/>
                    <a:pt x="655" y="171"/>
                    <a:pt x="413" y="506"/>
                  </a:cubicBezTo>
                  <a:cubicBezTo>
                    <a:pt x="1" y="1045"/>
                    <a:pt x="96" y="1837"/>
                    <a:pt x="666" y="2248"/>
                  </a:cubicBezTo>
                  <a:lnTo>
                    <a:pt x="1331" y="2755"/>
                  </a:lnTo>
                  <a:cubicBezTo>
                    <a:pt x="1774" y="4528"/>
                    <a:pt x="1679" y="6429"/>
                    <a:pt x="1046" y="8139"/>
                  </a:cubicBezTo>
                  <a:cubicBezTo>
                    <a:pt x="793" y="8804"/>
                    <a:pt x="1141" y="9532"/>
                    <a:pt x="1806" y="9754"/>
                  </a:cubicBezTo>
                  <a:cubicBezTo>
                    <a:pt x="1933" y="9817"/>
                    <a:pt x="2091" y="9849"/>
                    <a:pt x="2218" y="9849"/>
                  </a:cubicBezTo>
                  <a:cubicBezTo>
                    <a:pt x="2756" y="9849"/>
                    <a:pt x="3231" y="9532"/>
                    <a:pt x="3421" y="9025"/>
                  </a:cubicBezTo>
                  <a:cubicBezTo>
                    <a:pt x="3960" y="7537"/>
                    <a:pt x="4181" y="5922"/>
                    <a:pt x="4086" y="4338"/>
                  </a:cubicBezTo>
                  <a:cubicBezTo>
                    <a:pt x="4403" y="4275"/>
                    <a:pt x="4688" y="4117"/>
                    <a:pt x="4878" y="3863"/>
                  </a:cubicBezTo>
                  <a:cubicBezTo>
                    <a:pt x="5290" y="3293"/>
                    <a:pt x="5195" y="2502"/>
                    <a:pt x="4625" y="2090"/>
                  </a:cubicBezTo>
                  <a:lnTo>
                    <a:pt x="2186" y="253"/>
                  </a:lnTo>
                  <a:cubicBezTo>
                    <a:pt x="1952" y="84"/>
                    <a:pt x="1679" y="0"/>
                    <a:pt x="141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0" name="Google Shape;1891;p39">
              <a:extLst>
                <a:ext uri="{FF2B5EF4-FFF2-40B4-BE49-F238E27FC236}">
                  <a16:creationId xmlns:a16="http://schemas.microsoft.com/office/drawing/2014/main" xmlns="" id="{86A15EC1-4B7D-6DE5-E1F6-8DA14F2588DC}"/>
                </a:ext>
              </a:extLst>
            </p:cNvPr>
            <p:cNvSpPr/>
            <p:nvPr/>
          </p:nvSpPr>
          <p:spPr>
            <a:xfrm>
              <a:off x="553597" y="2689980"/>
              <a:ext cx="604123" cy="867410"/>
            </a:xfrm>
            <a:custGeom>
              <a:avLst/>
              <a:gdLst/>
              <a:ahLst/>
              <a:cxnLst/>
              <a:rect l="l" t="t" r="r" b="b"/>
              <a:pathLst>
                <a:path w="20839" h="29921" extrusionOk="0">
                  <a:moveTo>
                    <a:pt x="19378" y="0"/>
                  </a:moveTo>
                  <a:cubicBezTo>
                    <a:pt x="19003" y="0"/>
                    <a:pt x="18638" y="171"/>
                    <a:pt x="18400" y="500"/>
                  </a:cubicBezTo>
                  <a:cubicBezTo>
                    <a:pt x="14283" y="5852"/>
                    <a:pt x="8836" y="10096"/>
                    <a:pt x="2597" y="12725"/>
                  </a:cubicBezTo>
                  <a:cubicBezTo>
                    <a:pt x="1964" y="13010"/>
                    <a:pt x="1679" y="13738"/>
                    <a:pt x="1932" y="14403"/>
                  </a:cubicBezTo>
                  <a:cubicBezTo>
                    <a:pt x="2154" y="14878"/>
                    <a:pt x="2629" y="15163"/>
                    <a:pt x="3104" y="15163"/>
                  </a:cubicBezTo>
                  <a:cubicBezTo>
                    <a:pt x="3262" y="15163"/>
                    <a:pt x="3452" y="15131"/>
                    <a:pt x="3611" y="15068"/>
                  </a:cubicBezTo>
                  <a:cubicBezTo>
                    <a:pt x="6081" y="13991"/>
                    <a:pt x="8424" y="12725"/>
                    <a:pt x="10641" y="11236"/>
                  </a:cubicBezTo>
                  <a:lnTo>
                    <a:pt x="10641" y="11236"/>
                  </a:lnTo>
                  <a:cubicBezTo>
                    <a:pt x="9913" y="13453"/>
                    <a:pt x="9628" y="15828"/>
                    <a:pt x="9849" y="18140"/>
                  </a:cubicBezTo>
                  <a:cubicBezTo>
                    <a:pt x="9913" y="18868"/>
                    <a:pt x="10008" y="19565"/>
                    <a:pt x="10134" y="20262"/>
                  </a:cubicBezTo>
                  <a:cubicBezTo>
                    <a:pt x="10293" y="21338"/>
                    <a:pt x="10451" y="22352"/>
                    <a:pt x="10419" y="23334"/>
                  </a:cubicBezTo>
                  <a:cubicBezTo>
                    <a:pt x="10419" y="24980"/>
                    <a:pt x="9849" y="26374"/>
                    <a:pt x="8899" y="27039"/>
                  </a:cubicBezTo>
                  <a:cubicBezTo>
                    <a:pt x="8573" y="27278"/>
                    <a:pt x="8126" y="27398"/>
                    <a:pt x="7684" y="27398"/>
                  </a:cubicBezTo>
                  <a:cubicBezTo>
                    <a:pt x="7483" y="27398"/>
                    <a:pt x="7282" y="27373"/>
                    <a:pt x="7094" y="27324"/>
                  </a:cubicBezTo>
                  <a:cubicBezTo>
                    <a:pt x="6999" y="27292"/>
                    <a:pt x="6904" y="27261"/>
                    <a:pt x="6809" y="27197"/>
                  </a:cubicBezTo>
                  <a:cubicBezTo>
                    <a:pt x="7537" y="26437"/>
                    <a:pt x="8076" y="25487"/>
                    <a:pt x="8298" y="24474"/>
                  </a:cubicBezTo>
                  <a:cubicBezTo>
                    <a:pt x="8424" y="23777"/>
                    <a:pt x="7981" y="23112"/>
                    <a:pt x="7316" y="22954"/>
                  </a:cubicBezTo>
                  <a:cubicBezTo>
                    <a:pt x="7236" y="22939"/>
                    <a:pt x="7156" y="22932"/>
                    <a:pt x="7077" y="22932"/>
                  </a:cubicBezTo>
                  <a:cubicBezTo>
                    <a:pt x="6473" y="22932"/>
                    <a:pt x="5939" y="23347"/>
                    <a:pt x="5827" y="23935"/>
                  </a:cubicBezTo>
                  <a:cubicBezTo>
                    <a:pt x="5637" y="24790"/>
                    <a:pt x="5067" y="25550"/>
                    <a:pt x="4339" y="25962"/>
                  </a:cubicBezTo>
                  <a:cubicBezTo>
                    <a:pt x="3884" y="26227"/>
                    <a:pt x="3362" y="26357"/>
                    <a:pt x="2845" y="26357"/>
                  </a:cubicBezTo>
                  <a:cubicBezTo>
                    <a:pt x="2499" y="26357"/>
                    <a:pt x="2155" y="26298"/>
                    <a:pt x="1837" y="26184"/>
                  </a:cubicBezTo>
                  <a:cubicBezTo>
                    <a:pt x="1702" y="26139"/>
                    <a:pt x="1564" y="26117"/>
                    <a:pt x="1428" y="26117"/>
                  </a:cubicBezTo>
                  <a:cubicBezTo>
                    <a:pt x="896" y="26117"/>
                    <a:pt x="398" y="26446"/>
                    <a:pt x="222" y="26976"/>
                  </a:cubicBezTo>
                  <a:cubicBezTo>
                    <a:pt x="0" y="27641"/>
                    <a:pt x="349" y="28337"/>
                    <a:pt x="982" y="28591"/>
                  </a:cubicBezTo>
                  <a:cubicBezTo>
                    <a:pt x="1584" y="28781"/>
                    <a:pt x="2185" y="28876"/>
                    <a:pt x="2819" y="28876"/>
                  </a:cubicBezTo>
                  <a:cubicBezTo>
                    <a:pt x="3389" y="28876"/>
                    <a:pt x="3991" y="28781"/>
                    <a:pt x="4561" y="28622"/>
                  </a:cubicBezTo>
                  <a:cubicBezTo>
                    <a:pt x="5004" y="29129"/>
                    <a:pt x="5637" y="29509"/>
                    <a:pt x="6397" y="29731"/>
                  </a:cubicBezTo>
                  <a:cubicBezTo>
                    <a:pt x="6809" y="29857"/>
                    <a:pt x="7252" y="29921"/>
                    <a:pt x="7696" y="29921"/>
                  </a:cubicBezTo>
                  <a:cubicBezTo>
                    <a:pt x="8646" y="29921"/>
                    <a:pt x="9596" y="29636"/>
                    <a:pt x="10356" y="29097"/>
                  </a:cubicBezTo>
                  <a:cubicBezTo>
                    <a:pt x="12003" y="27957"/>
                    <a:pt x="12921" y="25867"/>
                    <a:pt x="12953" y="23365"/>
                  </a:cubicBezTo>
                  <a:cubicBezTo>
                    <a:pt x="12953" y="22162"/>
                    <a:pt x="12795" y="20990"/>
                    <a:pt x="12605" y="19882"/>
                  </a:cubicBezTo>
                  <a:cubicBezTo>
                    <a:pt x="12510" y="19217"/>
                    <a:pt x="12415" y="18552"/>
                    <a:pt x="12351" y="17918"/>
                  </a:cubicBezTo>
                  <a:cubicBezTo>
                    <a:pt x="12034" y="14371"/>
                    <a:pt x="13048" y="10666"/>
                    <a:pt x="15138" y="7753"/>
                  </a:cubicBezTo>
                  <a:cubicBezTo>
                    <a:pt x="15170" y="7721"/>
                    <a:pt x="15201" y="7658"/>
                    <a:pt x="15233" y="7626"/>
                  </a:cubicBezTo>
                  <a:cubicBezTo>
                    <a:pt x="17102" y="5916"/>
                    <a:pt x="18843" y="4047"/>
                    <a:pt x="20395" y="2020"/>
                  </a:cubicBezTo>
                  <a:cubicBezTo>
                    <a:pt x="20839" y="1482"/>
                    <a:pt x="20712" y="690"/>
                    <a:pt x="20173" y="279"/>
                  </a:cubicBezTo>
                  <a:cubicBezTo>
                    <a:pt x="19933" y="91"/>
                    <a:pt x="19653" y="0"/>
                    <a:pt x="19378"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1" name="Google Shape;1892;p39">
              <a:extLst>
                <a:ext uri="{FF2B5EF4-FFF2-40B4-BE49-F238E27FC236}">
                  <a16:creationId xmlns:a16="http://schemas.microsoft.com/office/drawing/2014/main" xmlns="" id="{A65A4CC1-2DA0-1E4A-92A8-24E5C739B945}"/>
                </a:ext>
              </a:extLst>
            </p:cNvPr>
            <p:cNvSpPr/>
            <p:nvPr/>
          </p:nvSpPr>
          <p:spPr>
            <a:xfrm>
              <a:off x="809724" y="4070223"/>
              <a:ext cx="303931" cy="266041"/>
            </a:xfrm>
            <a:custGeom>
              <a:avLst/>
              <a:gdLst/>
              <a:ahLst/>
              <a:cxnLst/>
              <a:rect l="l" t="t" r="r" b="b"/>
              <a:pathLst>
                <a:path w="10484" h="9177" extrusionOk="0">
                  <a:moveTo>
                    <a:pt x="5243" y="1"/>
                  </a:moveTo>
                  <a:cubicBezTo>
                    <a:pt x="3654" y="1"/>
                    <a:pt x="2118" y="826"/>
                    <a:pt x="1268" y="2293"/>
                  </a:cubicBezTo>
                  <a:cubicBezTo>
                    <a:pt x="1" y="4510"/>
                    <a:pt x="729" y="7296"/>
                    <a:pt x="2946" y="8563"/>
                  </a:cubicBezTo>
                  <a:cubicBezTo>
                    <a:pt x="3664" y="8979"/>
                    <a:pt x="4450" y="9177"/>
                    <a:pt x="5226" y="9177"/>
                  </a:cubicBezTo>
                  <a:cubicBezTo>
                    <a:pt x="6812" y="9177"/>
                    <a:pt x="8356" y="8352"/>
                    <a:pt x="9185" y="6885"/>
                  </a:cubicBezTo>
                  <a:cubicBezTo>
                    <a:pt x="10483" y="4700"/>
                    <a:pt x="9723" y="1881"/>
                    <a:pt x="7538" y="614"/>
                  </a:cubicBezTo>
                  <a:cubicBezTo>
                    <a:pt x="6810" y="198"/>
                    <a:pt x="6020" y="1"/>
                    <a:pt x="524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2" name="Google Shape;1893;p39">
              <a:extLst>
                <a:ext uri="{FF2B5EF4-FFF2-40B4-BE49-F238E27FC236}">
                  <a16:creationId xmlns:a16="http://schemas.microsoft.com/office/drawing/2014/main" xmlns="" id="{D1C0268C-E0BC-B47F-51E0-2BAC1E51179E}"/>
                </a:ext>
              </a:extLst>
            </p:cNvPr>
            <p:cNvSpPr/>
            <p:nvPr/>
          </p:nvSpPr>
          <p:spPr>
            <a:xfrm>
              <a:off x="1550621" y="3520311"/>
              <a:ext cx="303003" cy="266041"/>
            </a:xfrm>
            <a:custGeom>
              <a:avLst/>
              <a:gdLst/>
              <a:ahLst/>
              <a:cxnLst/>
              <a:rect l="l" t="t" r="r" b="b"/>
              <a:pathLst>
                <a:path w="10452" h="9177" extrusionOk="0">
                  <a:moveTo>
                    <a:pt x="5233" y="0"/>
                  </a:moveTo>
                  <a:cubicBezTo>
                    <a:pt x="3654" y="0"/>
                    <a:pt x="2118" y="825"/>
                    <a:pt x="1268" y="2292"/>
                  </a:cubicBezTo>
                  <a:cubicBezTo>
                    <a:pt x="1" y="4477"/>
                    <a:pt x="729" y="7296"/>
                    <a:pt x="2946" y="8563"/>
                  </a:cubicBezTo>
                  <a:cubicBezTo>
                    <a:pt x="3664" y="8979"/>
                    <a:pt x="4447" y="9176"/>
                    <a:pt x="5219" y="9176"/>
                  </a:cubicBezTo>
                  <a:cubicBezTo>
                    <a:pt x="6798" y="9176"/>
                    <a:pt x="8334" y="8351"/>
                    <a:pt x="9185" y="6884"/>
                  </a:cubicBezTo>
                  <a:cubicBezTo>
                    <a:pt x="10452" y="4699"/>
                    <a:pt x="9723" y="1880"/>
                    <a:pt x="7506" y="614"/>
                  </a:cubicBezTo>
                  <a:cubicBezTo>
                    <a:pt x="6789" y="198"/>
                    <a:pt x="6006" y="0"/>
                    <a:pt x="5233"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3" name="Google Shape;1894;p39">
              <a:extLst>
                <a:ext uri="{FF2B5EF4-FFF2-40B4-BE49-F238E27FC236}">
                  <a16:creationId xmlns:a16="http://schemas.microsoft.com/office/drawing/2014/main" xmlns="" id="{97A14133-E6BA-AEF9-56EB-5F261CE9E4AF}"/>
                </a:ext>
              </a:extLst>
            </p:cNvPr>
            <p:cNvSpPr/>
            <p:nvPr/>
          </p:nvSpPr>
          <p:spPr>
            <a:xfrm>
              <a:off x="1822374" y="2652525"/>
              <a:ext cx="303931" cy="265519"/>
            </a:xfrm>
            <a:custGeom>
              <a:avLst/>
              <a:gdLst/>
              <a:ahLst/>
              <a:cxnLst/>
              <a:rect l="l" t="t" r="r" b="b"/>
              <a:pathLst>
                <a:path w="10484" h="9159" extrusionOk="0">
                  <a:moveTo>
                    <a:pt x="5222" y="0"/>
                  </a:moveTo>
                  <a:cubicBezTo>
                    <a:pt x="3641" y="0"/>
                    <a:pt x="2115" y="817"/>
                    <a:pt x="1268" y="2299"/>
                  </a:cubicBezTo>
                  <a:cubicBezTo>
                    <a:pt x="1" y="4484"/>
                    <a:pt x="729" y="7303"/>
                    <a:pt x="2946" y="8538"/>
                  </a:cubicBezTo>
                  <a:cubicBezTo>
                    <a:pt x="3670" y="8958"/>
                    <a:pt x="4464" y="9158"/>
                    <a:pt x="5247" y="9158"/>
                  </a:cubicBezTo>
                  <a:cubicBezTo>
                    <a:pt x="6826" y="9158"/>
                    <a:pt x="8359" y="8342"/>
                    <a:pt x="9185" y="6859"/>
                  </a:cubicBezTo>
                  <a:cubicBezTo>
                    <a:pt x="10483" y="4674"/>
                    <a:pt x="9723" y="1887"/>
                    <a:pt x="7538" y="621"/>
                  </a:cubicBezTo>
                  <a:cubicBezTo>
                    <a:pt x="6803" y="201"/>
                    <a:pt x="6006" y="0"/>
                    <a:pt x="522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4" name="Google Shape;1895;p39">
              <a:extLst>
                <a:ext uri="{FF2B5EF4-FFF2-40B4-BE49-F238E27FC236}">
                  <a16:creationId xmlns:a16="http://schemas.microsoft.com/office/drawing/2014/main" xmlns="" id="{8FAD51D7-6EA0-15EA-6479-07F1A1ADE3FC}"/>
                </a:ext>
              </a:extLst>
            </p:cNvPr>
            <p:cNvSpPr/>
            <p:nvPr/>
          </p:nvSpPr>
          <p:spPr>
            <a:xfrm>
              <a:off x="1550621" y="1797059"/>
              <a:ext cx="303003" cy="266041"/>
            </a:xfrm>
            <a:custGeom>
              <a:avLst/>
              <a:gdLst/>
              <a:ahLst/>
              <a:cxnLst/>
              <a:rect l="l" t="t" r="r" b="b"/>
              <a:pathLst>
                <a:path w="10452" h="9177" extrusionOk="0">
                  <a:moveTo>
                    <a:pt x="5233" y="1"/>
                  </a:moveTo>
                  <a:cubicBezTo>
                    <a:pt x="3654" y="1"/>
                    <a:pt x="2118" y="825"/>
                    <a:pt x="1268" y="2293"/>
                  </a:cubicBezTo>
                  <a:cubicBezTo>
                    <a:pt x="1" y="4478"/>
                    <a:pt x="729" y="7296"/>
                    <a:pt x="2946" y="8563"/>
                  </a:cubicBezTo>
                  <a:cubicBezTo>
                    <a:pt x="3664" y="8979"/>
                    <a:pt x="4447" y="9177"/>
                    <a:pt x="5219" y="9177"/>
                  </a:cubicBezTo>
                  <a:cubicBezTo>
                    <a:pt x="6798" y="9177"/>
                    <a:pt x="8334" y="8352"/>
                    <a:pt x="9185" y="6885"/>
                  </a:cubicBezTo>
                  <a:cubicBezTo>
                    <a:pt x="10452" y="4699"/>
                    <a:pt x="9723" y="1881"/>
                    <a:pt x="7506" y="614"/>
                  </a:cubicBezTo>
                  <a:cubicBezTo>
                    <a:pt x="6789" y="198"/>
                    <a:pt x="6006" y="1"/>
                    <a:pt x="523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5" name="Google Shape;1896;p39">
              <a:extLst>
                <a:ext uri="{FF2B5EF4-FFF2-40B4-BE49-F238E27FC236}">
                  <a16:creationId xmlns:a16="http://schemas.microsoft.com/office/drawing/2014/main" xmlns="" id="{FC503F5A-3F72-721F-6858-783A1CE7FD86}"/>
                </a:ext>
              </a:extLst>
            </p:cNvPr>
            <p:cNvSpPr/>
            <p:nvPr/>
          </p:nvSpPr>
          <p:spPr>
            <a:xfrm>
              <a:off x="809724" y="1229493"/>
              <a:ext cx="303931" cy="265519"/>
            </a:xfrm>
            <a:custGeom>
              <a:avLst/>
              <a:gdLst/>
              <a:ahLst/>
              <a:cxnLst/>
              <a:rect l="l" t="t" r="r" b="b"/>
              <a:pathLst>
                <a:path w="10484" h="9159" extrusionOk="0">
                  <a:moveTo>
                    <a:pt x="5222" y="0"/>
                  </a:moveTo>
                  <a:cubicBezTo>
                    <a:pt x="3641" y="0"/>
                    <a:pt x="2115" y="817"/>
                    <a:pt x="1268" y="2299"/>
                  </a:cubicBezTo>
                  <a:cubicBezTo>
                    <a:pt x="1" y="4484"/>
                    <a:pt x="729" y="7271"/>
                    <a:pt x="2946" y="8538"/>
                  </a:cubicBezTo>
                  <a:cubicBezTo>
                    <a:pt x="3670" y="8958"/>
                    <a:pt x="4464" y="9159"/>
                    <a:pt x="5247" y="9159"/>
                  </a:cubicBezTo>
                  <a:cubicBezTo>
                    <a:pt x="6826" y="9159"/>
                    <a:pt x="8359" y="8342"/>
                    <a:pt x="9185" y="6860"/>
                  </a:cubicBezTo>
                  <a:cubicBezTo>
                    <a:pt x="10483" y="4674"/>
                    <a:pt x="9723" y="1888"/>
                    <a:pt x="7538" y="621"/>
                  </a:cubicBezTo>
                  <a:cubicBezTo>
                    <a:pt x="6803" y="201"/>
                    <a:pt x="6006" y="0"/>
                    <a:pt x="522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6" name="Google Shape;1897;p39">
              <a:extLst>
                <a:ext uri="{FF2B5EF4-FFF2-40B4-BE49-F238E27FC236}">
                  <a16:creationId xmlns:a16="http://schemas.microsoft.com/office/drawing/2014/main" xmlns="" id="{06DC23F9-C5B7-E4CB-F760-650AD4B29260}"/>
                </a:ext>
              </a:extLst>
            </p:cNvPr>
            <p:cNvSpPr/>
            <p:nvPr/>
          </p:nvSpPr>
          <p:spPr>
            <a:xfrm>
              <a:off x="864834" y="4119158"/>
              <a:ext cx="192812" cy="168838"/>
            </a:xfrm>
            <a:custGeom>
              <a:avLst/>
              <a:gdLst/>
              <a:ahLst/>
              <a:cxnLst/>
              <a:rect l="l" t="t" r="r" b="b"/>
              <a:pathLst>
                <a:path w="6651" h="5824" extrusionOk="0">
                  <a:moveTo>
                    <a:pt x="3340" y="1"/>
                  </a:moveTo>
                  <a:cubicBezTo>
                    <a:pt x="2333" y="1"/>
                    <a:pt x="1356" y="522"/>
                    <a:pt x="823" y="1460"/>
                  </a:cubicBezTo>
                  <a:cubicBezTo>
                    <a:pt x="0" y="2853"/>
                    <a:pt x="475" y="4627"/>
                    <a:pt x="1869" y="5418"/>
                  </a:cubicBezTo>
                  <a:cubicBezTo>
                    <a:pt x="2333" y="5693"/>
                    <a:pt x="2840" y="5823"/>
                    <a:pt x="3339" y="5823"/>
                  </a:cubicBezTo>
                  <a:cubicBezTo>
                    <a:pt x="4339" y="5823"/>
                    <a:pt x="5310" y="5302"/>
                    <a:pt x="5859" y="4373"/>
                  </a:cubicBezTo>
                  <a:cubicBezTo>
                    <a:pt x="6651" y="2980"/>
                    <a:pt x="6176" y="1207"/>
                    <a:pt x="4782" y="383"/>
                  </a:cubicBezTo>
                  <a:cubicBezTo>
                    <a:pt x="4326" y="124"/>
                    <a:pt x="3829" y="1"/>
                    <a:pt x="3340" y="1"/>
                  </a:cubicBezTo>
                  <a:close/>
                </a:path>
              </a:pathLst>
            </a:custGeom>
            <a:solidFill>
              <a:srgbClr val="0D0C12"/>
            </a:solidFill>
            <a:ln>
              <a:noFill/>
            </a:ln>
          </p:spPr>
          <p:txBody>
            <a:bodyPr spcFirstLastPara="1" wrap="square" lIns="91425" tIns="91425" rIns="91425" bIns="91425" anchor="ctr" anchorCtr="0">
              <a:noAutofit/>
            </a:bodyPr>
            <a:lstStyle/>
            <a:p>
              <a:endParaRPr sz="2780"/>
            </a:p>
          </p:txBody>
        </p:sp>
        <p:sp>
          <p:nvSpPr>
            <p:cNvPr id="127" name="Google Shape;1898;p39">
              <a:extLst>
                <a:ext uri="{FF2B5EF4-FFF2-40B4-BE49-F238E27FC236}">
                  <a16:creationId xmlns:a16="http://schemas.microsoft.com/office/drawing/2014/main" xmlns="" id="{26837320-5D1E-E351-517B-FA5988B08427}"/>
                </a:ext>
              </a:extLst>
            </p:cNvPr>
            <p:cNvSpPr/>
            <p:nvPr/>
          </p:nvSpPr>
          <p:spPr>
            <a:xfrm>
              <a:off x="864834" y="1277964"/>
              <a:ext cx="192812" cy="168838"/>
            </a:xfrm>
            <a:custGeom>
              <a:avLst/>
              <a:gdLst/>
              <a:ahLst/>
              <a:cxnLst/>
              <a:rect l="l" t="t" r="r" b="b"/>
              <a:pathLst>
                <a:path w="6651" h="5824" extrusionOk="0">
                  <a:moveTo>
                    <a:pt x="3312" y="1"/>
                  </a:moveTo>
                  <a:cubicBezTo>
                    <a:pt x="2315" y="1"/>
                    <a:pt x="1351" y="522"/>
                    <a:pt x="823" y="1451"/>
                  </a:cubicBezTo>
                  <a:cubicBezTo>
                    <a:pt x="0" y="2844"/>
                    <a:pt x="475" y="4618"/>
                    <a:pt x="1869" y="5441"/>
                  </a:cubicBezTo>
                  <a:cubicBezTo>
                    <a:pt x="2325" y="5700"/>
                    <a:pt x="2821" y="5823"/>
                    <a:pt x="3312" y="5823"/>
                  </a:cubicBezTo>
                  <a:cubicBezTo>
                    <a:pt x="4321" y="5823"/>
                    <a:pt x="5305" y="5302"/>
                    <a:pt x="5859" y="4364"/>
                  </a:cubicBezTo>
                  <a:cubicBezTo>
                    <a:pt x="6651" y="2971"/>
                    <a:pt x="6176" y="1197"/>
                    <a:pt x="4782" y="406"/>
                  </a:cubicBezTo>
                  <a:cubicBezTo>
                    <a:pt x="4318" y="131"/>
                    <a:pt x="3811" y="1"/>
                    <a:pt x="3312"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endParaRPr sz="2780"/>
            </a:p>
          </p:txBody>
        </p:sp>
        <p:sp>
          <p:nvSpPr>
            <p:cNvPr id="128" name="Google Shape;1899;p39">
              <a:extLst>
                <a:ext uri="{FF2B5EF4-FFF2-40B4-BE49-F238E27FC236}">
                  <a16:creationId xmlns:a16="http://schemas.microsoft.com/office/drawing/2014/main" xmlns="" id="{7AA40371-518B-D179-9AC5-07C3E03DE531}"/>
                </a:ext>
              </a:extLst>
            </p:cNvPr>
            <p:cNvSpPr/>
            <p:nvPr/>
          </p:nvSpPr>
          <p:spPr>
            <a:xfrm>
              <a:off x="1877484" y="2700996"/>
              <a:ext cx="192812" cy="168838"/>
            </a:xfrm>
            <a:custGeom>
              <a:avLst/>
              <a:gdLst/>
              <a:ahLst/>
              <a:cxnLst/>
              <a:rect l="l" t="t" r="r" b="b"/>
              <a:pathLst>
                <a:path w="6651" h="5824" extrusionOk="0">
                  <a:moveTo>
                    <a:pt x="3312" y="1"/>
                  </a:moveTo>
                  <a:cubicBezTo>
                    <a:pt x="2315" y="1"/>
                    <a:pt x="1351" y="521"/>
                    <a:pt x="823" y="1450"/>
                  </a:cubicBezTo>
                  <a:cubicBezTo>
                    <a:pt x="0" y="2844"/>
                    <a:pt x="475" y="4617"/>
                    <a:pt x="1869" y="5441"/>
                  </a:cubicBezTo>
                  <a:cubicBezTo>
                    <a:pt x="2324" y="5700"/>
                    <a:pt x="2821" y="5823"/>
                    <a:pt x="3312" y="5823"/>
                  </a:cubicBezTo>
                  <a:cubicBezTo>
                    <a:pt x="4321" y="5823"/>
                    <a:pt x="5305" y="5301"/>
                    <a:pt x="5859" y="4364"/>
                  </a:cubicBezTo>
                  <a:cubicBezTo>
                    <a:pt x="6651" y="2971"/>
                    <a:pt x="6176" y="1197"/>
                    <a:pt x="4782" y="405"/>
                  </a:cubicBezTo>
                  <a:cubicBezTo>
                    <a:pt x="4318" y="131"/>
                    <a:pt x="3811" y="1"/>
                    <a:pt x="3312" y="1"/>
                  </a:cubicBezTo>
                  <a:close/>
                </a:path>
              </a:pathLst>
            </a:custGeom>
            <a:solidFill>
              <a:srgbClr val="25255B"/>
            </a:solidFill>
            <a:ln>
              <a:noFill/>
            </a:ln>
          </p:spPr>
          <p:txBody>
            <a:bodyPr spcFirstLastPara="1" wrap="square" lIns="91425" tIns="91425" rIns="91425" bIns="91425" anchor="ctr" anchorCtr="0">
              <a:noAutofit/>
            </a:bodyPr>
            <a:lstStyle/>
            <a:p>
              <a:endParaRPr sz="2780"/>
            </a:p>
          </p:txBody>
        </p:sp>
        <p:sp>
          <p:nvSpPr>
            <p:cNvPr id="129" name="Google Shape;1900;p39">
              <a:extLst>
                <a:ext uri="{FF2B5EF4-FFF2-40B4-BE49-F238E27FC236}">
                  <a16:creationId xmlns:a16="http://schemas.microsoft.com/office/drawing/2014/main" xmlns="" id="{B3952C36-9954-CF65-7319-B7E84153555C}"/>
                </a:ext>
              </a:extLst>
            </p:cNvPr>
            <p:cNvSpPr/>
            <p:nvPr/>
          </p:nvSpPr>
          <p:spPr>
            <a:xfrm>
              <a:off x="1605731" y="3569218"/>
              <a:ext cx="192812" cy="168838"/>
            </a:xfrm>
            <a:custGeom>
              <a:avLst/>
              <a:gdLst/>
              <a:ahLst/>
              <a:cxnLst/>
              <a:rect l="l" t="t" r="r" b="b"/>
              <a:pathLst>
                <a:path w="6651" h="5824" extrusionOk="0">
                  <a:moveTo>
                    <a:pt x="3339" y="1"/>
                  </a:moveTo>
                  <a:cubicBezTo>
                    <a:pt x="2330" y="1"/>
                    <a:pt x="1346" y="523"/>
                    <a:pt x="792" y="1460"/>
                  </a:cubicBezTo>
                  <a:cubicBezTo>
                    <a:pt x="0" y="2854"/>
                    <a:pt x="475" y="4627"/>
                    <a:pt x="1868" y="5419"/>
                  </a:cubicBezTo>
                  <a:cubicBezTo>
                    <a:pt x="2333" y="5693"/>
                    <a:pt x="2840" y="5823"/>
                    <a:pt x="3339" y="5823"/>
                  </a:cubicBezTo>
                  <a:cubicBezTo>
                    <a:pt x="4339" y="5823"/>
                    <a:pt x="5310" y="5303"/>
                    <a:pt x="5859" y="4374"/>
                  </a:cubicBezTo>
                  <a:cubicBezTo>
                    <a:pt x="6651" y="2980"/>
                    <a:pt x="6175" y="1175"/>
                    <a:pt x="4782" y="383"/>
                  </a:cubicBezTo>
                  <a:cubicBezTo>
                    <a:pt x="4326" y="124"/>
                    <a:pt x="3829" y="1"/>
                    <a:pt x="3339" y="1"/>
                  </a:cubicBezTo>
                  <a:close/>
                </a:path>
              </a:pathLst>
            </a:custGeom>
            <a:solidFill>
              <a:srgbClr val="FFC000"/>
            </a:solidFill>
            <a:ln>
              <a:noFill/>
            </a:ln>
          </p:spPr>
          <p:txBody>
            <a:bodyPr spcFirstLastPara="1" wrap="square" lIns="91425" tIns="91425" rIns="91425" bIns="91425" anchor="ctr" anchorCtr="0">
              <a:noAutofit/>
            </a:bodyPr>
            <a:lstStyle/>
            <a:p>
              <a:endParaRPr sz="2780"/>
            </a:p>
          </p:txBody>
        </p:sp>
        <p:sp>
          <p:nvSpPr>
            <p:cNvPr id="130" name="Google Shape;1901;p39">
              <a:extLst>
                <a:ext uri="{FF2B5EF4-FFF2-40B4-BE49-F238E27FC236}">
                  <a16:creationId xmlns:a16="http://schemas.microsoft.com/office/drawing/2014/main" xmlns="" id="{F4163C7A-0B0E-BADD-418D-E278EA463B04}"/>
                </a:ext>
              </a:extLst>
            </p:cNvPr>
            <p:cNvSpPr/>
            <p:nvPr/>
          </p:nvSpPr>
          <p:spPr>
            <a:xfrm>
              <a:off x="1605731" y="1845994"/>
              <a:ext cx="192812" cy="168809"/>
            </a:xfrm>
            <a:custGeom>
              <a:avLst/>
              <a:gdLst/>
              <a:ahLst/>
              <a:cxnLst/>
              <a:rect l="l" t="t" r="r" b="b"/>
              <a:pathLst>
                <a:path w="6651" h="5823" extrusionOk="0">
                  <a:moveTo>
                    <a:pt x="3339" y="0"/>
                  </a:moveTo>
                  <a:cubicBezTo>
                    <a:pt x="2330" y="0"/>
                    <a:pt x="1346" y="522"/>
                    <a:pt x="792" y="1460"/>
                  </a:cubicBezTo>
                  <a:cubicBezTo>
                    <a:pt x="0" y="2853"/>
                    <a:pt x="475" y="4627"/>
                    <a:pt x="1868" y="5418"/>
                  </a:cubicBezTo>
                  <a:cubicBezTo>
                    <a:pt x="2333" y="5693"/>
                    <a:pt x="2840" y="5823"/>
                    <a:pt x="3339" y="5823"/>
                  </a:cubicBezTo>
                  <a:cubicBezTo>
                    <a:pt x="4339" y="5823"/>
                    <a:pt x="5310" y="5302"/>
                    <a:pt x="5859" y="4373"/>
                  </a:cubicBezTo>
                  <a:cubicBezTo>
                    <a:pt x="6651" y="2948"/>
                    <a:pt x="6175" y="1175"/>
                    <a:pt x="4782" y="383"/>
                  </a:cubicBezTo>
                  <a:cubicBezTo>
                    <a:pt x="4326" y="124"/>
                    <a:pt x="3829" y="0"/>
                    <a:pt x="3339" y="0"/>
                  </a:cubicBezTo>
                  <a:close/>
                </a:path>
              </a:pathLst>
            </a:custGeom>
            <a:solidFill>
              <a:srgbClr val="AFE1FF"/>
            </a:solidFill>
            <a:ln>
              <a:noFill/>
            </a:ln>
          </p:spPr>
          <p:txBody>
            <a:bodyPr spcFirstLastPara="1" wrap="square" lIns="91425" tIns="91425" rIns="91425" bIns="91425" anchor="ctr" anchorCtr="0">
              <a:noAutofit/>
            </a:bodyPr>
            <a:lstStyle/>
            <a:p>
              <a:endParaRPr sz="2780"/>
            </a:p>
          </p:txBody>
        </p:sp>
        <p:sp>
          <p:nvSpPr>
            <p:cNvPr id="131" name="Google Shape;1902;p39">
              <a:extLst>
                <a:ext uri="{FF2B5EF4-FFF2-40B4-BE49-F238E27FC236}">
                  <a16:creationId xmlns:a16="http://schemas.microsoft.com/office/drawing/2014/main" xmlns="" id="{880BD217-F196-1479-CCD0-204C72DF9064}"/>
                </a:ext>
              </a:extLst>
            </p:cNvPr>
            <p:cNvSpPr/>
            <p:nvPr/>
          </p:nvSpPr>
          <p:spPr>
            <a:xfrm>
              <a:off x="527883" y="2488731"/>
              <a:ext cx="743680" cy="1228335"/>
            </a:xfrm>
            <a:custGeom>
              <a:avLst/>
              <a:gdLst/>
              <a:ahLst/>
              <a:cxnLst/>
              <a:rect l="l" t="t" r="r" b="b"/>
              <a:pathLst>
                <a:path w="25653" h="42371" extrusionOk="0">
                  <a:moveTo>
                    <a:pt x="20265" y="6942"/>
                  </a:moveTo>
                  <a:cubicBezTo>
                    <a:pt x="20540" y="6942"/>
                    <a:pt x="20820" y="7033"/>
                    <a:pt x="21060" y="7221"/>
                  </a:cubicBezTo>
                  <a:cubicBezTo>
                    <a:pt x="21599" y="7632"/>
                    <a:pt x="21726" y="8424"/>
                    <a:pt x="21282" y="8962"/>
                  </a:cubicBezTo>
                  <a:cubicBezTo>
                    <a:pt x="19730" y="10989"/>
                    <a:pt x="17989" y="12858"/>
                    <a:pt x="16120" y="14568"/>
                  </a:cubicBezTo>
                  <a:cubicBezTo>
                    <a:pt x="16088" y="14600"/>
                    <a:pt x="16057" y="14663"/>
                    <a:pt x="16025" y="14695"/>
                  </a:cubicBezTo>
                  <a:cubicBezTo>
                    <a:pt x="13935" y="17608"/>
                    <a:pt x="12921" y="21313"/>
                    <a:pt x="13238" y="24860"/>
                  </a:cubicBezTo>
                  <a:cubicBezTo>
                    <a:pt x="13302" y="25494"/>
                    <a:pt x="13397" y="26159"/>
                    <a:pt x="13492" y="26824"/>
                  </a:cubicBezTo>
                  <a:cubicBezTo>
                    <a:pt x="13682" y="27932"/>
                    <a:pt x="13840" y="29104"/>
                    <a:pt x="13840" y="30307"/>
                  </a:cubicBezTo>
                  <a:cubicBezTo>
                    <a:pt x="13808" y="32809"/>
                    <a:pt x="12858" y="34899"/>
                    <a:pt x="11243" y="36039"/>
                  </a:cubicBezTo>
                  <a:cubicBezTo>
                    <a:pt x="10483" y="36578"/>
                    <a:pt x="9533" y="36863"/>
                    <a:pt x="8583" y="36863"/>
                  </a:cubicBezTo>
                  <a:cubicBezTo>
                    <a:pt x="8139" y="36863"/>
                    <a:pt x="7696" y="36799"/>
                    <a:pt x="7284" y="36673"/>
                  </a:cubicBezTo>
                  <a:cubicBezTo>
                    <a:pt x="6524" y="36451"/>
                    <a:pt x="5891" y="36071"/>
                    <a:pt x="5448" y="35564"/>
                  </a:cubicBezTo>
                  <a:cubicBezTo>
                    <a:pt x="4878" y="35723"/>
                    <a:pt x="4276" y="35818"/>
                    <a:pt x="3706" y="35818"/>
                  </a:cubicBezTo>
                  <a:cubicBezTo>
                    <a:pt x="3072" y="35818"/>
                    <a:pt x="2471" y="35723"/>
                    <a:pt x="1869" y="35533"/>
                  </a:cubicBezTo>
                  <a:cubicBezTo>
                    <a:pt x="1236" y="35279"/>
                    <a:pt x="887" y="34583"/>
                    <a:pt x="1109" y="33918"/>
                  </a:cubicBezTo>
                  <a:cubicBezTo>
                    <a:pt x="1285" y="33388"/>
                    <a:pt x="1783" y="33059"/>
                    <a:pt x="2315" y="33059"/>
                  </a:cubicBezTo>
                  <a:cubicBezTo>
                    <a:pt x="2451" y="33059"/>
                    <a:pt x="2589" y="33081"/>
                    <a:pt x="2724" y="33126"/>
                  </a:cubicBezTo>
                  <a:cubicBezTo>
                    <a:pt x="3042" y="33240"/>
                    <a:pt x="3386" y="33299"/>
                    <a:pt x="3732" y="33299"/>
                  </a:cubicBezTo>
                  <a:cubicBezTo>
                    <a:pt x="4249" y="33299"/>
                    <a:pt x="4771" y="33169"/>
                    <a:pt x="5226" y="32904"/>
                  </a:cubicBezTo>
                  <a:cubicBezTo>
                    <a:pt x="5954" y="32492"/>
                    <a:pt x="6524" y="31732"/>
                    <a:pt x="6714" y="30877"/>
                  </a:cubicBezTo>
                  <a:cubicBezTo>
                    <a:pt x="6826" y="30289"/>
                    <a:pt x="7360" y="29874"/>
                    <a:pt x="7964" y="29874"/>
                  </a:cubicBezTo>
                  <a:cubicBezTo>
                    <a:pt x="8043" y="29874"/>
                    <a:pt x="8123" y="29881"/>
                    <a:pt x="8203" y="29896"/>
                  </a:cubicBezTo>
                  <a:cubicBezTo>
                    <a:pt x="8868" y="30054"/>
                    <a:pt x="9311" y="30719"/>
                    <a:pt x="9185" y="31416"/>
                  </a:cubicBezTo>
                  <a:cubicBezTo>
                    <a:pt x="8963" y="32429"/>
                    <a:pt x="8424" y="33379"/>
                    <a:pt x="7696" y="34139"/>
                  </a:cubicBezTo>
                  <a:cubicBezTo>
                    <a:pt x="7791" y="34203"/>
                    <a:pt x="7886" y="34234"/>
                    <a:pt x="7981" y="34266"/>
                  </a:cubicBezTo>
                  <a:cubicBezTo>
                    <a:pt x="8169" y="34315"/>
                    <a:pt x="8370" y="34340"/>
                    <a:pt x="8571" y="34340"/>
                  </a:cubicBezTo>
                  <a:cubicBezTo>
                    <a:pt x="9013" y="34340"/>
                    <a:pt x="9460" y="34220"/>
                    <a:pt x="9786" y="33981"/>
                  </a:cubicBezTo>
                  <a:cubicBezTo>
                    <a:pt x="10736" y="33316"/>
                    <a:pt x="11306" y="31922"/>
                    <a:pt x="11306" y="30276"/>
                  </a:cubicBezTo>
                  <a:cubicBezTo>
                    <a:pt x="11338" y="29294"/>
                    <a:pt x="11180" y="28280"/>
                    <a:pt x="11021" y="27204"/>
                  </a:cubicBezTo>
                  <a:cubicBezTo>
                    <a:pt x="10895" y="26507"/>
                    <a:pt x="10800" y="25810"/>
                    <a:pt x="10736" y="25082"/>
                  </a:cubicBezTo>
                  <a:cubicBezTo>
                    <a:pt x="10515" y="22770"/>
                    <a:pt x="10800" y="20395"/>
                    <a:pt x="11496" y="18178"/>
                  </a:cubicBezTo>
                  <a:lnTo>
                    <a:pt x="11496" y="18178"/>
                  </a:lnTo>
                  <a:cubicBezTo>
                    <a:pt x="9311" y="19667"/>
                    <a:pt x="6936" y="20933"/>
                    <a:pt x="4498" y="22010"/>
                  </a:cubicBezTo>
                  <a:cubicBezTo>
                    <a:pt x="4308" y="22073"/>
                    <a:pt x="4149" y="22105"/>
                    <a:pt x="3991" y="22105"/>
                  </a:cubicBezTo>
                  <a:cubicBezTo>
                    <a:pt x="3484" y="22105"/>
                    <a:pt x="3041" y="21820"/>
                    <a:pt x="2819" y="21345"/>
                  </a:cubicBezTo>
                  <a:cubicBezTo>
                    <a:pt x="2566" y="20680"/>
                    <a:pt x="2851" y="19952"/>
                    <a:pt x="3484" y="19667"/>
                  </a:cubicBezTo>
                  <a:cubicBezTo>
                    <a:pt x="9723" y="17038"/>
                    <a:pt x="15170" y="12794"/>
                    <a:pt x="19287" y="7442"/>
                  </a:cubicBezTo>
                  <a:cubicBezTo>
                    <a:pt x="19525" y="7113"/>
                    <a:pt x="19890" y="6942"/>
                    <a:pt x="20265" y="6942"/>
                  </a:cubicBezTo>
                  <a:close/>
                  <a:moveTo>
                    <a:pt x="23974" y="0"/>
                  </a:moveTo>
                  <a:cubicBezTo>
                    <a:pt x="22802" y="1774"/>
                    <a:pt x="21219" y="3230"/>
                    <a:pt x="19667" y="4560"/>
                  </a:cubicBezTo>
                  <a:cubicBezTo>
                    <a:pt x="13618" y="9818"/>
                    <a:pt x="6999" y="14441"/>
                    <a:pt x="1" y="18336"/>
                  </a:cubicBezTo>
                  <a:lnTo>
                    <a:pt x="1" y="28122"/>
                  </a:lnTo>
                  <a:cubicBezTo>
                    <a:pt x="347" y="28181"/>
                    <a:pt x="699" y="28211"/>
                    <a:pt x="1053" y="28211"/>
                  </a:cubicBezTo>
                  <a:cubicBezTo>
                    <a:pt x="2026" y="28211"/>
                    <a:pt x="3005" y="27985"/>
                    <a:pt x="3864" y="27520"/>
                  </a:cubicBezTo>
                  <a:cubicBezTo>
                    <a:pt x="5226" y="26792"/>
                    <a:pt x="6271" y="25430"/>
                    <a:pt x="6683" y="23942"/>
                  </a:cubicBezTo>
                  <a:cubicBezTo>
                    <a:pt x="6844" y="23351"/>
                    <a:pt x="7370" y="22988"/>
                    <a:pt x="7931" y="22988"/>
                  </a:cubicBezTo>
                  <a:cubicBezTo>
                    <a:pt x="8032" y="22988"/>
                    <a:pt x="8134" y="22999"/>
                    <a:pt x="8234" y="23023"/>
                  </a:cubicBezTo>
                  <a:cubicBezTo>
                    <a:pt x="8900" y="23213"/>
                    <a:pt x="9311" y="23910"/>
                    <a:pt x="9121" y="24575"/>
                  </a:cubicBezTo>
                  <a:cubicBezTo>
                    <a:pt x="8551" y="26760"/>
                    <a:pt x="7031" y="28692"/>
                    <a:pt x="5068" y="29737"/>
                  </a:cubicBezTo>
                  <a:cubicBezTo>
                    <a:pt x="3864" y="30402"/>
                    <a:pt x="2471" y="30751"/>
                    <a:pt x="1077" y="30751"/>
                  </a:cubicBezTo>
                  <a:cubicBezTo>
                    <a:pt x="729" y="30751"/>
                    <a:pt x="381" y="30719"/>
                    <a:pt x="32" y="30656"/>
                  </a:cubicBezTo>
                  <a:lnTo>
                    <a:pt x="32" y="37749"/>
                  </a:lnTo>
                  <a:cubicBezTo>
                    <a:pt x="64" y="39998"/>
                    <a:pt x="2439" y="41835"/>
                    <a:pt x="4624" y="42246"/>
                  </a:cubicBezTo>
                  <a:cubicBezTo>
                    <a:pt x="5079" y="42332"/>
                    <a:pt x="5536" y="42371"/>
                    <a:pt x="5989" y="42371"/>
                  </a:cubicBezTo>
                  <a:cubicBezTo>
                    <a:pt x="8222" y="42371"/>
                    <a:pt x="10387" y="41437"/>
                    <a:pt x="11940" y="40568"/>
                  </a:cubicBezTo>
                  <a:cubicBezTo>
                    <a:pt x="14125" y="39333"/>
                    <a:pt x="15803" y="37844"/>
                    <a:pt x="16943" y="36166"/>
                  </a:cubicBezTo>
                  <a:cubicBezTo>
                    <a:pt x="17735" y="34994"/>
                    <a:pt x="18274" y="33696"/>
                    <a:pt x="18464" y="32429"/>
                  </a:cubicBezTo>
                  <a:lnTo>
                    <a:pt x="18464" y="32429"/>
                  </a:lnTo>
                  <a:cubicBezTo>
                    <a:pt x="18242" y="32556"/>
                    <a:pt x="18020" y="32682"/>
                    <a:pt x="17799" y="32809"/>
                  </a:cubicBezTo>
                  <a:cubicBezTo>
                    <a:pt x="17609" y="32936"/>
                    <a:pt x="17387" y="32967"/>
                    <a:pt x="17197" y="32967"/>
                  </a:cubicBezTo>
                  <a:cubicBezTo>
                    <a:pt x="16753" y="32967"/>
                    <a:pt x="16310" y="32746"/>
                    <a:pt x="16088" y="32334"/>
                  </a:cubicBezTo>
                  <a:cubicBezTo>
                    <a:pt x="15740" y="31732"/>
                    <a:pt x="15962" y="30941"/>
                    <a:pt x="16563" y="30624"/>
                  </a:cubicBezTo>
                  <a:cubicBezTo>
                    <a:pt x="17387" y="30181"/>
                    <a:pt x="18147" y="29642"/>
                    <a:pt x="18844" y="29072"/>
                  </a:cubicBezTo>
                  <a:cubicBezTo>
                    <a:pt x="18907" y="29009"/>
                    <a:pt x="18970" y="28977"/>
                    <a:pt x="19034" y="28914"/>
                  </a:cubicBezTo>
                  <a:cubicBezTo>
                    <a:pt x="21187" y="27109"/>
                    <a:pt x="22834" y="24702"/>
                    <a:pt x="23721" y="22010"/>
                  </a:cubicBezTo>
                  <a:cubicBezTo>
                    <a:pt x="24671" y="19033"/>
                    <a:pt x="24671" y="15740"/>
                    <a:pt x="23689" y="12763"/>
                  </a:cubicBezTo>
                  <a:cubicBezTo>
                    <a:pt x="23436" y="13048"/>
                    <a:pt x="23214" y="13301"/>
                    <a:pt x="22961" y="13586"/>
                  </a:cubicBezTo>
                  <a:cubicBezTo>
                    <a:pt x="22802" y="13744"/>
                    <a:pt x="22644" y="13934"/>
                    <a:pt x="22486" y="14093"/>
                  </a:cubicBezTo>
                  <a:cubicBezTo>
                    <a:pt x="20839" y="15930"/>
                    <a:pt x="19097" y="17830"/>
                    <a:pt x="18210" y="20047"/>
                  </a:cubicBezTo>
                  <a:cubicBezTo>
                    <a:pt x="18020" y="20553"/>
                    <a:pt x="17545" y="20838"/>
                    <a:pt x="17038" y="20838"/>
                  </a:cubicBezTo>
                  <a:cubicBezTo>
                    <a:pt x="16880" y="20838"/>
                    <a:pt x="16722" y="20807"/>
                    <a:pt x="16563" y="20743"/>
                  </a:cubicBezTo>
                  <a:cubicBezTo>
                    <a:pt x="15930" y="20490"/>
                    <a:pt x="15613" y="19730"/>
                    <a:pt x="15867" y="19096"/>
                  </a:cubicBezTo>
                  <a:cubicBezTo>
                    <a:pt x="16943" y="16468"/>
                    <a:pt x="18812" y="14409"/>
                    <a:pt x="20617" y="12414"/>
                  </a:cubicBezTo>
                  <a:cubicBezTo>
                    <a:pt x="20775" y="12224"/>
                    <a:pt x="20934" y="12066"/>
                    <a:pt x="21092" y="11876"/>
                  </a:cubicBezTo>
                  <a:cubicBezTo>
                    <a:pt x="22771" y="10008"/>
                    <a:pt x="24639" y="7791"/>
                    <a:pt x="25241" y="5289"/>
                  </a:cubicBezTo>
                  <a:cubicBezTo>
                    <a:pt x="25652" y="3515"/>
                    <a:pt x="25272" y="1267"/>
                    <a:pt x="23974"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grpSp>
    </p:spTree>
    <p:extLst>
      <p:ext uri="{BB962C8B-B14F-4D97-AF65-F5344CB8AC3E}">
        <p14:creationId xmlns:p14="http://schemas.microsoft.com/office/powerpoint/2010/main" val="293541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2">
            <a:extLst>
              <a:ext uri="{FF2B5EF4-FFF2-40B4-BE49-F238E27FC236}">
                <a16:creationId xmlns:a16="http://schemas.microsoft.com/office/drawing/2014/main" xmlns="" id="{80CC6C3A-0D6A-A43E-9457-09C38B3284DC}"/>
              </a:ext>
            </a:extLst>
          </p:cNvPr>
          <p:cNvGrpSpPr/>
          <p:nvPr/>
        </p:nvGrpSpPr>
        <p:grpSpPr>
          <a:xfrm>
            <a:off x="-54799" y="-1"/>
            <a:ext cx="3407599" cy="5143501"/>
            <a:chOff x="0" y="0"/>
            <a:chExt cx="1918085" cy="2852779"/>
          </a:xfrm>
        </p:grpSpPr>
        <p:sp>
          <p:nvSpPr>
            <p:cNvPr id="71" name="Freeform 3">
              <a:extLst>
                <a:ext uri="{FF2B5EF4-FFF2-40B4-BE49-F238E27FC236}">
                  <a16:creationId xmlns:a16="http://schemas.microsoft.com/office/drawing/2014/main" xmlns="" id="{1EE0E645-91B9-711E-4655-E4325F6EBD19}"/>
                </a:ext>
              </a:extLst>
            </p:cNvPr>
            <p:cNvSpPr/>
            <p:nvPr/>
          </p:nvSpPr>
          <p:spPr>
            <a:xfrm>
              <a:off x="0" y="0"/>
              <a:ext cx="1918085" cy="2852779"/>
            </a:xfrm>
            <a:custGeom>
              <a:avLst/>
              <a:gdLst/>
              <a:ahLst/>
              <a:cxnLst/>
              <a:rect l="l" t="t" r="r" b="b"/>
              <a:pathLst>
                <a:path w="1918085" h="2852779">
                  <a:moveTo>
                    <a:pt x="0" y="0"/>
                  </a:moveTo>
                  <a:lnTo>
                    <a:pt x="1918085" y="0"/>
                  </a:lnTo>
                  <a:lnTo>
                    <a:pt x="1918085" y="2852779"/>
                  </a:lnTo>
                  <a:lnTo>
                    <a:pt x="0" y="2852779"/>
                  </a:lnTo>
                  <a:close/>
                </a:path>
              </a:pathLst>
            </a:custGeom>
            <a:solidFill>
              <a:srgbClr val="A6CFF4"/>
            </a:solidFill>
            <a:ln w="19050" cap="sq">
              <a:noFill/>
              <a:prstDash val="solid"/>
              <a:miter/>
            </a:ln>
          </p:spPr>
          <p:txBody>
            <a:bodyPr/>
            <a:lstStyle/>
            <a:p>
              <a:endParaRPr lang="en-ID" dirty="0"/>
            </a:p>
          </p:txBody>
        </p:sp>
        <p:sp>
          <p:nvSpPr>
            <p:cNvPr id="72" name="TextBox 4">
              <a:extLst>
                <a:ext uri="{FF2B5EF4-FFF2-40B4-BE49-F238E27FC236}">
                  <a16:creationId xmlns:a16="http://schemas.microsoft.com/office/drawing/2014/main" xmlns="" id="{61FE895B-F41F-1277-6078-075E14CD8886}"/>
                </a:ext>
              </a:extLst>
            </p:cNvPr>
            <p:cNvSpPr txBox="1"/>
            <p:nvPr/>
          </p:nvSpPr>
          <p:spPr>
            <a:xfrm>
              <a:off x="0" y="-66675"/>
              <a:ext cx="1918085" cy="2919454"/>
            </a:xfrm>
            <a:prstGeom prst="rect">
              <a:avLst/>
            </a:prstGeom>
            <a:ln>
              <a:noFill/>
            </a:ln>
          </p:spPr>
          <p:txBody>
            <a:bodyPr lIns="25400" tIns="25400" rIns="25400" bIns="25400" rtlCol="0" anchor="ctr"/>
            <a:lstStyle/>
            <a:p>
              <a:pPr algn="ctr">
                <a:lnSpc>
                  <a:spcPts val="1260"/>
                </a:lnSpc>
              </a:pPr>
              <a:endParaRPr>
                <a:solidFill>
                  <a:prstClr val="black"/>
                </a:solidFill>
                <a:latin typeface="Calibri"/>
              </a:endParaRPr>
            </a:p>
          </p:txBody>
        </p:sp>
      </p:grpSp>
      <p:sp>
        <p:nvSpPr>
          <p:cNvPr id="3" name="TextBox 2">
            <a:extLst>
              <a:ext uri="{FF2B5EF4-FFF2-40B4-BE49-F238E27FC236}">
                <a16:creationId xmlns:a16="http://schemas.microsoft.com/office/drawing/2014/main" xmlns="" id="{7F14E844-6107-3A1A-0613-63A1DE5C4D63}"/>
              </a:ext>
            </a:extLst>
          </p:cNvPr>
          <p:cNvSpPr txBox="1"/>
          <p:nvPr/>
        </p:nvSpPr>
        <p:spPr>
          <a:xfrm>
            <a:off x="314577" y="285750"/>
            <a:ext cx="3108005" cy="892552"/>
          </a:xfrm>
          <a:prstGeom prst="rect">
            <a:avLst/>
          </a:prstGeom>
          <a:noFill/>
        </p:spPr>
        <p:txBody>
          <a:bodyPr wrap="square">
            <a:spAutoFit/>
          </a:bodyPr>
          <a:lstStyle/>
          <a:p>
            <a:r>
              <a:rPr lang="en-US" sz="2600" b="1" dirty="0">
                <a:solidFill>
                  <a:schemeClr val="tx1">
                    <a:lumMod val="75000"/>
                    <a:lumOff val="25000"/>
                  </a:schemeClr>
                </a:solidFill>
              </a:rPr>
              <a:t>DATA </a:t>
            </a:r>
          </a:p>
          <a:p>
            <a:r>
              <a:rPr lang="en-US" sz="2600" b="1" dirty="0">
                <a:solidFill>
                  <a:schemeClr val="tx1">
                    <a:lumMod val="75000"/>
                    <a:lumOff val="25000"/>
                  </a:schemeClr>
                </a:solidFill>
              </a:rPr>
              <a:t>PREPROCESSING</a:t>
            </a:r>
            <a:endParaRPr lang="en-ID" sz="26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xmlns="" id="{3DAFB89E-F3DF-3253-34AD-90463937A7C2}"/>
              </a:ext>
            </a:extLst>
          </p:cNvPr>
          <p:cNvSpPr/>
          <p:nvPr/>
        </p:nvSpPr>
        <p:spPr>
          <a:xfrm>
            <a:off x="0" y="3619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xmlns="" id="{783C3DBA-C40C-E605-4C01-01D9F32182A2}"/>
              </a:ext>
            </a:extLst>
          </p:cNvPr>
          <p:cNvPicPr>
            <a:picLocks noChangeAspect="1"/>
          </p:cNvPicPr>
          <p:nvPr/>
        </p:nvPicPr>
        <p:blipFill>
          <a:blip r:embed="rId3"/>
          <a:stretch>
            <a:fillRect/>
          </a:stretch>
        </p:blipFill>
        <p:spPr>
          <a:xfrm>
            <a:off x="3352800" y="0"/>
            <a:ext cx="5779584" cy="5143500"/>
          </a:xfrm>
          <a:prstGeom prst="rect">
            <a:avLst/>
          </a:prstGeom>
          <a:ln>
            <a:noFill/>
          </a:ln>
        </p:spPr>
      </p:pic>
      <p:sp>
        <p:nvSpPr>
          <p:cNvPr id="5" name="TextBox 4">
            <a:extLst>
              <a:ext uri="{FF2B5EF4-FFF2-40B4-BE49-F238E27FC236}">
                <a16:creationId xmlns:a16="http://schemas.microsoft.com/office/drawing/2014/main" xmlns="" id="{AFE47DB1-9355-9592-CD89-C7E6273696C3}"/>
              </a:ext>
            </a:extLst>
          </p:cNvPr>
          <p:cNvSpPr txBox="1"/>
          <p:nvPr/>
        </p:nvSpPr>
        <p:spPr>
          <a:xfrm>
            <a:off x="0" y="1414477"/>
            <a:ext cx="2950399" cy="2314544"/>
          </a:xfrm>
          <a:prstGeom prst="rect">
            <a:avLst/>
          </a:prstGeom>
          <a:noFill/>
        </p:spPr>
        <p:txBody>
          <a:bodyPr wrap="square">
            <a:spAutoFit/>
          </a:bodyPr>
          <a:lstStyle/>
          <a:p>
            <a:pPr defTabSz="342900">
              <a:lnSpc>
                <a:spcPct val="150000"/>
              </a:lnSpc>
              <a:spcBef>
                <a:spcPts val="750"/>
              </a:spcBef>
              <a:buClr>
                <a:srgbClr val="353535"/>
              </a:buClr>
            </a:pPr>
            <a:r>
              <a:rPr lang="en-US" sz="1400" dirty="0">
                <a:solidFill>
                  <a:schemeClr val="tx1">
                    <a:lumMod val="85000"/>
                    <a:lumOff val="15000"/>
                  </a:schemeClr>
                </a:solidFill>
              </a:rPr>
              <a:t>There is a multicollinearity between </a:t>
            </a:r>
            <a:r>
              <a:rPr lang="en-US" sz="1400" b="1" i="1" dirty="0">
                <a:solidFill>
                  <a:schemeClr val="tx1">
                    <a:lumMod val="85000"/>
                    <a:lumOff val="15000"/>
                  </a:schemeClr>
                </a:solidFill>
              </a:rPr>
              <a:t>'</a:t>
            </a:r>
            <a:r>
              <a:rPr lang="en-US" sz="1400" b="1" i="1" dirty="0" err="1">
                <a:solidFill>
                  <a:schemeClr val="tx1">
                    <a:lumMod val="85000"/>
                    <a:lumOff val="15000"/>
                  </a:schemeClr>
                </a:solidFill>
              </a:rPr>
              <a:t>Arrival_Delay_in_Minutes</a:t>
            </a:r>
            <a:r>
              <a:rPr lang="en-US" sz="1400" b="1" i="1" dirty="0">
                <a:solidFill>
                  <a:schemeClr val="tx1">
                    <a:lumMod val="85000"/>
                    <a:lumOff val="15000"/>
                  </a:schemeClr>
                </a:solidFill>
              </a:rPr>
              <a:t>' </a:t>
            </a:r>
            <a:r>
              <a:rPr lang="en-US" sz="1400" dirty="0">
                <a:solidFill>
                  <a:schemeClr val="tx1">
                    <a:lumMod val="85000"/>
                    <a:lumOff val="15000"/>
                  </a:schemeClr>
                </a:solidFill>
              </a:rPr>
              <a:t>and </a:t>
            </a:r>
            <a:r>
              <a:rPr lang="en-US" sz="1400" b="1" i="1" dirty="0">
                <a:solidFill>
                  <a:schemeClr val="tx1">
                    <a:lumMod val="85000"/>
                    <a:lumOff val="15000"/>
                  </a:schemeClr>
                </a:solidFill>
              </a:rPr>
              <a:t>'</a:t>
            </a:r>
            <a:r>
              <a:rPr lang="en-US" sz="1400" b="1" i="1" dirty="0" err="1">
                <a:solidFill>
                  <a:schemeClr val="tx1">
                    <a:lumMod val="85000"/>
                    <a:lumOff val="15000"/>
                  </a:schemeClr>
                </a:solidFill>
              </a:rPr>
              <a:t>Departure_Delay_in_Minutes</a:t>
            </a:r>
            <a:r>
              <a:rPr lang="en-US" sz="1400" b="1" i="1" dirty="0">
                <a:solidFill>
                  <a:schemeClr val="tx1">
                    <a:lumMod val="85000"/>
                    <a:lumOff val="15000"/>
                  </a:schemeClr>
                </a:solidFill>
              </a:rPr>
              <a:t>' </a:t>
            </a:r>
            <a:r>
              <a:rPr lang="en-US" sz="1400" dirty="0">
                <a:solidFill>
                  <a:schemeClr val="tx1">
                    <a:lumMod val="85000"/>
                    <a:lumOff val="15000"/>
                  </a:schemeClr>
                </a:solidFill>
              </a:rPr>
              <a:t>but it is not dropped because these two variables affect the level of passenger satisfaction.</a:t>
            </a:r>
          </a:p>
        </p:txBody>
      </p:sp>
    </p:spTree>
    <p:extLst>
      <p:ext uri="{BB962C8B-B14F-4D97-AF65-F5344CB8AC3E}">
        <p14:creationId xmlns:p14="http://schemas.microsoft.com/office/powerpoint/2010/main" val="2652150120"/>
      </p:ext>
    </p:extLst>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TotalTime>
  <Words>816</Words>
  <Application>Microsoft Office PowerPoint</Application>
  <PresentationFormat>On-screen Show (16:9)</PresentationFormat>
  <Paragraphs>144</Paragraphs>
  <Slides>14</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Calibri</vt:lpstr>
      <vt:lpstr>Fira Sans Extra Condensed Medium</vt:lpstr>
      <vt:lpstr>Verdana</vt:lpstr>
      <vt:lpstr>Rockwell</vt:lpstr>
      <vt:lpstr>Arial</vt:lpstr>
      <vt:lpstr>Fira Sans Condensed ExtraBold</vt:lpstr>
      <vt:lpstr>Fira Sans</vt:lpstr>
      <vt:lpstr>Fira Sans Condensed</vt:lpstr>
      <vt:lpstr>Clinical Case in Neurology by Slidesgo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Aggregator adalah Situs Web atau Aplikasi yang membantu nasabah untuk mendapatkan informasi mengenai produk dan layanan jasa keuangan dengan menghimpun informasi, menyaring dan memperbandingkan produk dan layanan antar Lembaga Jasa Keuangan (LJK) secara</dc:title>
  <dc:creator>Indah Dwi Lestari</dc:creator>
  <cp:lastModifiedBy>Microsoft account</cp:lastModifiedBy>
  <cp:revision>106</cp:revision>
  <dcterms:created xsi:type="dcterms:W3CDTF">2006-08-16T00:00:00Z</dcterms:created>
  <dcterms:modified xsi:type="dcterms:W3CDTF">2024-03-06T01:58:29Z</dcterms:modified>
  <dc:identifier>DAFyVc8JiCU</dc:identifier>
</cp:coreProperties>
</file>